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1"/>
  </p:notesMasterIdLst>
  <p:sldIdLst>
    <p:sldId id="256" r:id="rId2"/>
    <p:sldId id="258" r:id="rId3"/>
    <p:sldId id="311" r:id="rId4"/>
    <p:sldId id="260" r:id="rId5"/>
    <p:sldId id="305" r:id="rId6"/>
    <p:sldId id="306" r:id="rId7"/>
    <p:sldId id="307" r:id="rId8"/>
    <p:sldId id="308" r:id="rId9"/>
    <p:sldId id="309" r:id="rId10"/>
    <p:sldId id="312" r:id="rId11"/>
    <p:sldId id="263" r:id="rId12"/>
    <p:sldId id="259" r:id="rId13"/>
    <p:sldId id="283" r:id="rId14"/>
    <p:sldId id="310" r:id="rId15"/>
    <p:sldId id="262" r:id="rId16"/>
    <p:sldId id="264" r:id="rId17"/>
    <p:sldId id="266" r:id="rId18"/>
    <p:sldId id="285" r:id="rId19"/>
    <p:sldId id="286" r:id="rId20"/>
    <p:sldId id="267" r:id="rId21"/>
    <p:sldId id="284" r:id="rId22"/>
    <p:sldId id="268" r:id="rId23"/>
    <p:sldId id="269" r:id="rId24"/>
    <p:sldId id="270" r:id="rId25"/>
    <p:sldId id="287" r:id="rId26"/>
    <p:sldId id="271" r:id="rId27"/>
    <p:sldId id="288" r:id="rId28"/>
    <p:sldId id="272" r:id="rId29"/>
    <p:sldId id="273" r:id="rId30"/>
    <p:sldId id="289" r:id="rId31"/>
    <p:sldId id="274" r:id="rId32"/>
    <p:sldId id="275" r:id="rId33"/>
    <p:sldId id="276" r:id="rId34"/>
    <p:sldId id="277" r:id="rId35"/>
    <p:sldId id="279" r:id="rId36"/>
    <p:sldId id="280" r:id="rId37"/>
    <p:sldId id="293" r:id="rId38"/>
    <p:sldId id="291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788" autoAdjust="0"/>
  </p:normalViewPr>
  <p:slideViewPr>
    <p:cSldViewPr>
      <p:cViewPr>
        <p:scale>
          <a:sx n="50" d="100"/>
          <a:sy n="50" d="100"/>
        </p:scale>
        <p:origin x="-2386" y="-6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B5FEDB7-3D62-4135-9286-C36DE7C731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649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80F6AA9-2EFC-463F-A1F5-53FD016ACA0E}" type="slidenum">
              <a:rPr lang="en-US" altLang="zh-CN"/>
              <a:pPr eaLnBrk="1" hangingPunct="1"/>
              <a:t>1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46F5FD1-F9EE-4F86-BFD2-EEC0E3991F90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DD5D972-3257-4683-89EF-A16C4CEAF705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776D0C6-E782-4790-B667-3535CC49526D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CFB0C04-905B-49EE-B629-79152E33221D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DFAA54C-6ED7-4CCA-9446-5DD9B32FA57F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50AEB6-7EC4-45B9-B752-7BE60FAAA650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由于在一般的游戏中，角色能够运动的高度有限，所以即使阴影斑点大小不变化的话，其效果也是可以接受的。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B031FDA-8305-4D8E-B1AD-3B4E6216AB38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750BEEA-56D6-441E-B8F3-FC5F2FFA7695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2A23126-BEB6-4F62-A362-C30F6A457264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7E46C89-D589-482A-ABCB-DEE923E643DC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A3616DD-CD5C-4AAE-82EA-75B03BD64547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9D98B2D-A84A-4D79-9F5B-446D47DFDD30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829A91D-CF70-4494-A0A1-352E52AFF5FA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CC36318-FFAF-48EE-A536-BF4295F885FC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916826A-1AA9-4612-B2AC-BB1A3BA3BB0C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B02BCD7-DD20-44A5-A801-2B50E941115C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B06876B-D00D-473D-82E9-5F329BE526CE}" type="slidenum">
              <a:rPr lang="en-US" altLang="zh-CN"/>
              <a:pPr eaLnBrk="1" hangingPunct="1"/>
              <a:t>33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66B7E44-2C53-43CC-BFE8-7216B9B595CE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A619031-293D-45C0-92B7-E494DE4C5009}" type="slidenum">
              <a:rPr lang="en-US" altLang="zh-CN"/>
              <a:pPr eaLnBrk="1" hangingPunct="1"/>
              <a:t>35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093F9FE-72C4-4E40-BD19-80C04E7B291C}" type="slidenum">
              <a:rPr lang="en-US" altLang="zh-CN"/>
              <a:pPr eaLnBrk="1" hangingPunct="1"/>
              <a:t>36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5C18088-E6D4-4DF2-8C08-FB1C4D4CC4C3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77F494C-22F7-44F1-A2D2-018DBA4C6CAF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EE4DB92-A3EE-4D96-9895-FD60AE11E642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6A588F5-D3FA-463B-98CF-D6D33A5F307A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D61DB0C-03FB-4D0B-BFDC-651CCC372A5F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3D3EB47-FB3C-4F14-A980-140A969DB2F3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F2112D1-4B79-4DDC-8EC0-D28E04719533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104B5E9-422D-429D-B233-4B1AADE7A636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F9B08FF-B3FF-4473-8D5A-5EF9CC2C4953}" type="slidenum">
              <a:rPr lang="en-US" altLang="zh-CN"/>
              <a:pPr eaLnBrk="1" hangingPunct="1"/>
              <a:t>44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01E365A-A693-459A-B2FB-0806906D7A8A}" type="slidenum">
              <a:rPr lang="en-US" altLang="zh-CN"/>
              <a:pPr eaLnBrk="1" hangingPunct="1"/>
              <a:t>45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AAEB5EA-DF43-4F54-9419-A2E5197302AE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059A8A5-FAC4-4BD2-BA5B-63FD7C809638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955BA2F-D06B-452A-B20B-79B2CE396BF8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C7D4091-63D7-48EF-AF39-F9E4794C3544}" type="slidenum">
              <a:rPr lang="en-US" altLang="zh-CN"/>
              <a:pPr eaLnBrk="1" hangingPunct="1"/>
              <a:t>48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D5C2D4D-B428-48B5-8A85-B88CCDA58EE3}" type="slidenum">
              <a:rPr lang="en-US" altLang="zh-CN"/>
              <a:pPr eaLnBrk="1" hangingPunct="1"/>
              <a:t>49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04276B7-0C65-4E1E-B01E-5D29835CF135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B3215D9-5939-442D-8E38-E97BA7B5399F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A7EE538-405D-4528-A14B-03F71FD7CED7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0A79B20-878C-4465-A2C4-96BEDECA551A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6071C16-FBE6-42BC-AC1C-55A5A05B66C8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C2DAEA-1C5C-479A-9EEE-78729614DC9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168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68769D-0F5B-4719-8DBD-ECFEC1DE812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56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EF3565-B1AB-43D8-99E2-241C3022C9A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664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7A39D-8687-4D5E-94F2-16155989CA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7387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685800"/>
            <a:ext cx="8229600" cy="5638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1D5DA-5B2E-490B-9EE2-BFC949CF02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40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EA8BAD-3938-42ED-B6EF-BE9A24E0835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42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8264EC-1EA1-47B5-A6AD-8163AB42E85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48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E2B4-0D11-4CFE-AF12-9BBD3D0234C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74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862690-EF65-4E5C-A021-0C9DE59FA1F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017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EA926-5393-4076-829A-FEE2DE10F9A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0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FBCD24-9F4D-4098-8DCC-683A06DC14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50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951F9-6357-4D01-9462-6DD86BA43D7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30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15843-8AF2-4F97-8A1E-B69677F821E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48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F2353B-8D61-434F-99FC-7C50ECCD7C6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004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T3DIICHAP14/demoii14_1.ex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T3DIICHAP14/demoii14_2.ex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T3DIICHAP14/demoii14_3.ex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d.zju.edu.cn/home/ji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>
                <a:ea typeface="宋体" charset="-122"/>
              </a:rPr>
              <a:t>游戏中的阴影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FC</a:t>
            </a:r>
            <a:r>
              <a:rPr lang="zh-CN" altLang="en-US" smtClean="0"/>
              <a:t>时代的游戏</a:t>
            </a:r>
            <a:r>
              <a:rPr lang="zh-CN" altLang="en-US" dirty="0" smtClean="0"/>
              <a:t>中已经运用了阴影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987550"/>
            <a:ext cx="47704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9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本章结构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 typeface="Wingdings" pitchFamily="2" charset="2"/>
              <a:buAutoNum type="arabicPeriod"/>
            </a:pPr>
            <a:endParaRPr lang="en-US" altLang="zh-CN" smtClean="0">
              <a:ea typeface="宋体" charset="-122"/>
            </a:endParaRP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简化的阴影物理学</a:t>
            </a: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使用透视图像和广告牌来模拟阴影</a:t>
            </a: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平面网格阴影映射</a:t>
            </a: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阴影体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简化的阴影物理学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有关光子如何与表面交互的细节超出了我们范围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但我们至少要知道：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如何生成阴影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软阴影和硬阴影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本影</a:t>
            </a:r>
            <a:r>
              <a:rPr lang="en-US" altLang="zh-CN" smtClean="0">
                <a:ea typeface="宋体" charset="-122"/>
              </a:rPr>
              <a:t>umbra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和半影</a:t>
            </a:r>
            <a:r>
              <a:rPr lang="en-US" altLang="zh-CN" smtClean="0">
                <a:ea typeface="宋体" charset="-122"/>
              </a:rPr>
              <a:t>penumbra</a:t>
            </a:r>
          </a:p>
          <a:p>
            <a:pPr lvl="1" eaLnBrk="1" hangingPunct="1"/>
            <a:endParaRPr lang="en-US" altLang="zh-CN" smtClean="0">
              <a:ea typeface="宋体" charset="-122"/>
            </a:endParaRPr>
          </a:p>
        </p:txBody>
      </p:sp>
      <p:pic>
        <p:nvPicPr>
          <p:cNvPr id="14340" name="Picture 4" descr="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520950"/>
            <a:ext cx="454818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200" b="0" smtClean="0">
                <a:latin typeface="Times New Roman" pitchFamily="18" charset="0"/>
                <a:ea typeface="宋体" charset="-122"/>
              </a:rPr>
              <a:t>Soft shadow vs. Hard Shadow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7561263" cy="4495800"/>
          </a:xfrm>
        </p:spPr>
        <p:txBody>
          <a:bodyPr/>
          <a:lstStyle/>
          <a:p>
            <a:pPr eaLnBrk="1" hangingPunct="1"/>
            <a:r>
              <a:rPr lang="zh-CN" altLang="en-US" sz="2000" b="1" smtClean="0">
                <a:latin typeface="Times New Roman" pitchFamily="18" charset="0"/>
                <a:ea typeface="宋体" charset="-122"/>
              </a:rPr>
              <a:t>软影不只是简单地把</a:t>
            </a:r>
            <a:r>
              <a:rPr lang="en-US" altLang="zh-CN" sz="2000" b="1" smtClean="0">
                <a:latin typeface="Times New Roman" pitchFamily="18" charset="0"/>
                <a:ea typeface="宋体" charset="-122"/>
              </a:rPr>
              <a:t>Hard Shadow</a:t>
            </a:r>
            <a:r>
              <a:rPr lang="zh-CN" altLang="en-US" sz="2000" b="1" smtClean="0">
                <a:latin typeface="Times New Roman" pitchFamily="18" charset="0"/>
                <a:ea typeface="宋体" charset="-122"/>
              </a:rPr>
              <a:t>用低通滤波器模糊那么简单。光源越大，本影区域越小。</a:t>
            </a:r>
          </a:p>
        </p:txBody>
      </p:sp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1524000" y="5486400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Hard shadow</a:t>
            </a: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5148263" y="5486400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chemeClr val="hlink"/>
                </a:solidFill>
                <a:latin typeface="Times New Roman" pitchFamily="18" charset="0"/>
              </a:rPr>
              <a:t>Soft shadow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3252788" y="5927725"/>
            <a:ext cx="4824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hlink"/>
                </a:solidFill>
                <a:latin typeface="Times New Roman" pitchFamily="18" charset="0"/>
              </a:rPr>
              <a:t>软影的本影区域较小。软影度随着接受点与阴影产生点之间距离的增大而增大。</a:t>
            </a:r>
          </a:p>
        </p:txBody>
      </p:sp>
      <p:pic>
        <p:nvPicPr>
          <p:cNvPr id="15367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479266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" y="1317625"/>
            <a:ext cx="7605713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阴影的二级效应</a:t>
            </a:r>
            <a:r>
              <a:rPr lang="en-US" altLang="zh-CN" sz="3200" smtClean="0">
                <a:ea typeface="宋体" charset="-122"/>
              </a:rPr>
              <a:t>second-order effect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阴影的中间有一个黑色区域</a:t>
            </a:r>
            <a:r>
              <a:rPr lang="en-US" altLang="zh-CN" smtClean="0">
                <a:ea typeface="宋体" charset="-122"/>
              </a:rPr>
              <a:t>——</a:t>
            </a:r>
            <a:r>
              <a:rPr lang="zh-CN" altLang="en-US" smtClean="0">
                <a:ea typeface="宋体" charset="-122"/>
              </a:rPr>
              <a:t>本影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边缘附近阴影开始减弱，形成一个较亮的区域</a:t>
            </a:r>
            <a:r>
              <a:rPr lang="en-US" altLang="zh-CN" smtClean="0">
                <a:ea typeface="宋体" charset="-122"/>
              </a:rPr>
              <a:t>——</a:t>
            </a:r>
            <a:r>
              <a:rPr lang="zh-CN" altLang="en-US" smtClean="0">
                <a:ea typeface="宋体" charset="-122"/>
              </a:rPr>
              <a:t>半影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半影只出现在物体阴影的边界部分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3733800"/>
            <a:ext cx="3741737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963" y="3733800"/>
            <a:ext cx="4237037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光线跟踪和强度计算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点光源的光线跟踪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通过跟踪光源照射到地面的光线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将发现结果很简单：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点光源将照亮不位于阴影区域内的一切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因此会得到硬阴影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60000">
            <a:off x="2743200" y="3490913"/>
            <a:ext cx="4203700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光线跟踪和强度计算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球形光源的光线跟踪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如果光源不是点光源，而是球形光源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这种情况下，在圆柱投下的阴影的</a:t>
            </a:r>
            <a:r>
              <a:rPr lang="en-US" altLang="zh-CN" smtClean="0">
                <a:ea typeface="宋体" charset="-122"/>
              </a:rPr>
              <a:t>x</a:t>
            </a:r>
            <a:r>
              <a:rPr lang="zh-CN" altLang="en-US" smtClean="0">
                <a:ea typeface="宋体" charset="-122"/>
              </a:rPr>
              <a:t>轴上，各点的光照强度将不相同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与球形光源上可照射到该点的球面面积成正比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球形光源的尺寸越大，阴影将越减弱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如下页示意图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88" y="1600200"/>
            <a:ext cx="5129212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2819400"/>
            <a:ext cx="3230563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光源尺寸越大，阴影越弱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75" y="1858963"/>
            <a:ext cx="7132638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阴影</a:t>
            </a:r>
            <a:r>
              <a:rPr lang="en-US" altLang="zh-CN" sz="3200" smtClean="0">
                <a:ea typeface="宋体" charset="-122"/>
              </a:rPr>
              <a:t>——</a:t>
            </a:r>
            <a:r>
              <a:rPr lang="zh-CN" altLang="en-US" sz="3200" smtClean="0">
                <a:ea typeface="宋体" charset="-122"/>
              </a:rPr>
              <a:t>一个永恒的话题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mtClean="0">
                <a:ea typeface="宋体" charset="-122"/>
              </a:rPr>
              <a:t>物理学中也会研究到阴影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真实的世界中到处都有阴影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我们不需要关心哪个物体应该产生什么样的阴影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物理世界为我们绘制了丰富多彩的真实世界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如果使用过</a:t>
            </a:r>
            <a:r>
              <a:rPr lang="en-US" altLang="zh-CN" smtClean="0">
                <a:ea typeface="宋体" charset="-122"/>
              </a:rPr>
              <a:t>OpenGL</a:t>
            </a:r>
            <a:r>
              <a:rPr lang="zh-CN" altLang="en-US" smtClean="0">
                <a:ea typeface="宋体" charset="-122"/>
              </a:rPr>
              <a:t>或</a:t>
            </a:r>
            <a:r>
              <a:rPr lang="en-US" altLang="zh-CN" smtClean="0">
                <a:ea typeface="宋体" charset="-122"/>
              </a:rPr>
              <a:t>Direct3D</a:t>
            </a:r>
            <a:r>
              <a:rPr lang="zh-CN" altLang="en-US" smtClean="0">
                <a:ea typeface="宋体" charset="-122"/>
              </a:rPr>
              <a:t>的话，你应该知道这些</a:t>
            </a:r>
            <a:r>
              <a:rPr lang="en-US" altLang="zh-CN" smtClean="0">
                <a:ea typeface="宋体" charset="-122"/>
              </a:rPr>
              <a:t>API</a:t>
            </a:r>
            <a:r>
              <a:rPr lang="zh-CN" altLang="en-US" smtClean="0">
                <a:ea typeface="宋体" charset="-122"/>
              </a:rPr>
              <a:t>中光照并不自动产生阴影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而阴影对于真实感模拟来说必不可少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那么我们需要用游戏引擎来实现阴影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如何计算阴影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要正确模拟本影和半影，必须考虑光源大小，还要做一些光线跟踪工作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但这样做的计算量非常大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这样做也没有必要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比如</a:t>
            </a:r>
            <a:r>
              <a:rPr lang="en-US" altLang="zh-CN" smtClean="0">
                <a:ea typeface="宋体" charset="-122"/>
              </a:rPr>
              <a:t>wow</a:t>
            </a:r>
            <a:r>
              <a:rPr lang="zh-CN" altLang="en-US" smtClean="0">
                <a:ea typeface="宋体" charset="-122"/>
              </a:rPr>
              <a:t>中只有简单的阴影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知道了从光学角度得到阴影后，接下来介绍如何创建阴影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从简单阴影到真实感相当高的阴影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513" y="503238"/>
            <a:ext cx="7802562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858963"/>
            <a:ext cx="5676900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第一种阴影技术生成的几乎不是真正的阴影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在生成阴影的物体正下方绘制一个阴影位图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比如角色下方的圆形斑点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效果还是可以接受的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稍微复杂的情形是，当角色高度发生变化时，对阴影进行缩放，这样真实感更加好一些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很多游戏将物体的投影位图而不是圆用作阴影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从上到下的方式对物体进行投影得到阴影位图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4860925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一个太空战斗机和</a:t>
            </a:r>
            <a:r>
              <a:rPr lang="en-US" altLang="zh-CN" smtClean="0">
                <a:ea typeface="宋体" charset="-122"/>
              </a:rPr>
              <a:t>2D</a:t>
            </a:r>
            <a:r>
              <a:rPr lang="zh-CN" altLang="en-US" smtClean="0">
                <a:ea typeface="宋体" charset="-122"/>
              </a:rPr>
              <a:t>投影位图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652713"/>
            <a:ext cx="7162800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使用投影位图存在的问题：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对于每个物体，都需要一个阴影位图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物体旋转的话，阴影位图需要做相应的改变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将阴影纹理映射到多边形网格上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这样可以简化旋转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但还是存在一些问题：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总是绘制同一个位图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没有对阴影进行错切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将阴影纹理映射到多边形网格简化旋转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3263" y="1668463"/>
            <a:ext cx="5197475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smtClean="0">
                <a:ea typeface="宋体" charset="-122"/>
              </a:rPr>
              <a:t>简单阴影：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只需要</a:t>
            </a:r>
            <a:r>
              <a:rPr lang="en-US" altLang="zh-CN" smtClean="0">
                <a:ea typeface="宋体" charset="-122"/>
              </a:rPr>
              <a:t>alpha</a:t>
            </a:r>
            <a:r>
              <a:rPr lang="zh-CN" altLang="en-US" smtClean="0">
                <a:ea typeface="宋体" charset="-122"/>
              </a:rPr>
              <a:t>混合在投下阴影的物体下方绘制位图阴影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首先需要两样东西：阴影纹理和用作广告牌的多边形网格</a:t>
            </a:r>
          </a:p>
          <a:p>
            <a:pPr eaLnBrk="1" hangingPunct="1"/>
            <a:r>
              <a:rPr lang="zh-CN" altLang="en-US" smtClean="0">
                <a:ea typeface="宋体" charset="-122"/>
                <a:hlinkClick r:id="rId3" action="ppaction://hlinkfile"/>
              </a:rPr>
              <a:t>简单阴影演示：</a:t>
            </a:r>
            <a:endParaRPr lang="zh-CN" altLang="en-US" smtClean="0">
              <a:ea typeface="宋体" charset="-122"/>
            </a:endParaRPr>
          </a:p>
          <a:p>
            <a:pPr lvl="1" eaLnBrk="1" hangingPunct="1"/>
            <a:r>
              <a:rPr lang="zh-CN" altLang="en-US" smtClean="0">
                <a:ea typeface="宋体" charset="-122"/>
              </a:rPr>
              <a:t>首先常规方式渲染场景，然后渲染阴影广告牌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广告牌位于卫星正下方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需要确定广告牌的高度，以免与地形发生冲突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崎岖的地形效果会比较差，因为冲突不可避免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缩放阴影：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能够模拟阴影后，接下来更进一步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根据</a:t>
            </a:r>
            <a:r>
              <a:rPr lang="en-US" altLang="zh-CN" smtClean="0">
                <a:ea typeface="宋体" charset="-122"/>
              </a:rPr>
              <a:t>3</a:t>
            </a:r>
            <a:r>
              <a:rPr lang="zh-CN" altLang="en-US" smtClean="0">
                <a:ea typeface="宋体" charset="-122"/>
              </a:rPr>
              <a:t>个因素来缩放阴影</a:t>
            </a:r>
          </a:p>
          <a:p>
            <a:pPr lvl="2" eaLnBrk="1" hangingPunct="1"/>
            <a:r>
              <a:rPr lang="zh-CN" altLang="en-US" smtClean="0">
                <a:ea typeface="宋体" charset="-122"/>
              </a:rPr>
              <a:t>物体大小、物体相对于地面高度、光源位置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物体大小是常数，可以不需要考虑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其他两个因素可以通过三角形相似来解决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具体计算参考下图：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3436938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5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323850"/>
            <a:ext cx="4922838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smtClean="0">
                <a:ea typeface="宋体" charset="-122"/>
              </a:rPr>
              <a:t>由上面的公式可以得到，光源越高，阴影越小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如果光源的位置和太阳一样，阴影半径为</a:t>
            </a:r>
            <a:r>
              <a:rPr lang="en-US" altLang="zh-CN" smtClean="0">
                <a:ea typeface="宋体" charset="-122"/>
              </a:rPr>
              <a:t>R</a:t>
            </a:r>
            <a:r>
              <a:rPr lang="en-US" altLang="zh-CN" baseline="-25000" smtClean="0">
                <a:ea typeface="宋体" charset="-122"/>
              </a:rPr>
              <a:t>0</a:t>
            </a:r>
          </a:p>
          <a:p>
            <a:pPr eaLnBrk="1" hangingPunct="1"/>
            <a:r>
              <a:rPr lang="zh-CN" altLang="en-US" smtClean="0">
                <a:ea typeface="宋体" charset="-122"/>
                <a:hlinkClick r:id="rId3" action="ppaction://hlinkfile"/>
              </a:rPr>
              <a:t>演示支持阴影缩放的演示程序：</a:t>
            </a:r>
            <a:endParaRPr lang="zh-CN" altLang="en-US" smtClean="0">
              <a:ea typeface="宋体" charset="-122"/>
            </a:endParaRPr>
          </a:p>
          <a:p>
            <a:pPr lvl="1" eaLnBrk="1" hangingPunct="1"/>
            <a:r>
              <a:rPr lang="zh-CN" altLang="en-US" smtClean="0">
                <a:ea typeface="宋体" charset="-122"/>
              </a:rPr>
              <a:t>可以切换到线框模式来查看阴影网格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上面的示例只考虑了光源的高度而没有考虑位置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而光源位置可以对阴影产生比较大的影响</a:t>
            </a:r>
          </a:p>
          <a:p>
            <a:pPr lvl="1" eaLnBrk="1" hangingPunct="1"/>
            <a:endParaRPr lang="en-US" altLang="zh-CN" baseline="-2500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跟踪光源：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到现在位置，阴影看起来象个阴影了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但它总是一个圆盘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这个问题容易解决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更重要的问题是阴影不应该总在物体的正下方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可以根据光源的位置来解决这个问题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05400" y="1752600"/>
            <a:ext cx="4038600" cy="4495800"/>
          </a:xfrm>
        </p:spPr>
        <p:txBody>
          <a:bodyPr/>
          <a:lstStyle/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endParaRPr lang="en-US" altLang="zh-CN" sz="2400" smtClean="0">
              <a:ea typeface="宋体" charset="-122"/>
            </a:endParaRPr>
          </a:p>
          <a:p>
            <a:pPr eaLnBrk="1" hangingPunct="1"/>
            <a:r>
              <a:rPr lang="zh-CN" altLang="en-US" sz="2400" smtClean="0">
                <a:ea typeface="宋体" charset="-122"/>
              </a:rPr>
              <a:t>我们感兴趣的是</a:t>
            </a:r>
            <a:r>
              <a:rPr lang="en-US" altLang="zh-CN" sz="2400" smtClean="0">
                <a:ea typeface="宋体" charset="-122"/>
              </a:rPr>
              <a:t>y=0</a:t>
            </a:r>
            <a:r>
              <a:rPr lang="zh-CN" altLang="en-US" sz="2400" smtClean="0">
                <a:ea typeface="宋体" charset="-122"/>
              </a:rPr>
              <a:t>时，分量</a:t>
            </a:r>
            <a:r>
              <a:rPr lang="en-US" altLang="zh-CN" sz="2400" smtClean="0">
                <a:ea typeface="宋体" charset="-122"/>
              </a:rPr>
              <a:t>x</a:t>
            </a:r>
            <a:r>
              <a:rPr lang="zh-CN" altLang="en-US" sz="2400" smtClean="0">
                <a:ea typeface="宋体" charset="-122"/>
              </a:rPr>
              <a:t>和</a:t>
            </a:r>
            <a:r>
              <a:rPr lang="en-US" altLang="zh-CN" sz="2400" smtClean="0">
                <a:ea typeface="宋体" charset="-122"/>
              </a:rPr>
              <a:t>z</a:t>
            </a:r>
            <a:r>
              <a:rPr lang="zh-CN" altLang="en-US" sz="2400" smtClean="0">
                <a:ea typeface="宋体" charset="-122"/>
              </a:rPr>
              <a:t>的值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181600" y="1828800"/>
          <a:ext cx="4037013" cy="264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公式" r:id="rId4" imgW="1765080" imgH="1155600" progId="Equation.3">
                  <p:embed/>
                </p:oleObj>
              </mc:Choice>
              <mc:Fallback>
                <p:oleObj name="公式" r:id="rId4" imgW="1765080" imgH="11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828800"/>
                        <a:ext cx="4037013" cy="264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90750"/>
            <a:ext cx="50292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使用透视图像和广告牌来模拟阴影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zh-CN" altLang="en-US" smtClean="0">
                <a:ea typeface="宋体" charset="-122"/>
              </a:rPr>
              <a:t>确定了</a:t>
            </a:r>
            <a:r>
              <a:rPr lang="en-US" altLang="zh-CN" i="1" smtClean="0">
                <a:ea typeface="宋体" charset="-122"/>
              </a:rPr>
              <a:t>P</a:t>
            </a:r>
            <a:r>
              <a:rPr lang="en-US" altLang="zh-CN" i="1" baseline="-25000" smtClean="0">
                <a:ea typeface="宋体" charset="-122"/>
              </a:rPr>
              <a:t>S</a:t>
            </a:r>
            <a:r>
              <a:rPr lang="zh-CN" altLang="en-US" smtClean="0">
                <a:ea typeface="宋体" charset="-122"/>
              </a:rPr>
              <a:t>坐标以后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只需以</a:t>
            </a:r>
            <a:r>
              <a:rPr lang="en-US" altLang="zh-CN" i="1" smtClean="0">
                <a:ea typeface="宋体" charset="-122"/>
              </a:rPr>
              <a:t>P</a:t>
            </a:r>
            <a:r>
              <a:rPr lang="en-US" altLang="zh-CN" i="1" baseline="-25000" smtClean="0">
                <a:ea typeface="宋体" charset="-122"/>
              </a:rPr>
              <a:t>S</a:t>
            </a:r>
            <a:r>
              <a:rPr lang="zh-CN" altLang="en-US" smtClean="0">
                <a:ea typeface="宋体" charset="-122"/>
              </a:rPr>
              <a:t>为中心渲染阴影即可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其他的改进：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当相机位于阴影中的时候，降低环境光项，使网格变暗</a:t>
            </a:r>
          </a:p>
          <a:p>
            <a:pPr lvl="1" eaLnBrk="1" hangingPunct="1"/>
            <a:r>
              <a:rPr lang="zh-CN" altLang="en-US" smtClean="0">
                <a:ea typeface="宋体" charset="-122"/>
              </a:rPr>
              <a:t>对每个点光源，都渲染物体的一个阴影</a:t>
            </a:r>
          </a:p>
          <a:p>
            <a:pPr eaLnBrk="1" hangingPunct="1"/>
            <a:r>
              <a:rPr lang="zh-CN" altLang="en-US" smtClean="0">
                <a:ea typeface="宋体" charset="-122"/>
                <a:hlinkClick r:id="rId3" action="ppaction://hlinkfile"/>
              </a:rPr>
              <a:t>演示改进后的阴影产生程序</a:t>
            </a:r>
            <a:endParaRPr lang="zh-CN" altLang="en-US" smtClean="0">
              <a:ea typeface="宋体" charset="-122"/>
            </a:endParaRPr>
          </a:p>
          <a:p>
            <a:pPr lvl="1" eaLnBrk="1" hangingPunct="1"/>
            <a:r>
              <a:rPr lang="zh-CN" altLang="en-US" smtClean="0">
                <a:ea typeface="宋体" charset="-122"/>
              </a:rPr>
              <a:t>如果光源过底会产生反投影的错误现象</a:t>
            </a:r>
          </a:p>
          <a:p>
            <a:pPr eaLnBrk="1" hangingPunct="1"/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平面网格阴影映射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现在介绍一种更复杂的阴影技术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它将物体投影到地面上，然后使用灰色和</a:t>
            </a:r>
            <a:r>
              <a:rPr lang="en-US" altLang="zh-CN" smtClean="0">
                <a:ea typeface="宋体" charset="-122"/>
              </a:rPr>
              <a:t>alpha</a:t>
            </a:r>
            <a:r>
              <a:rPr lang="zh-CN" altLang="en-US" smtClean="0">
                <a:ea typeface="宋体" charset="-122"/>
              </a:rPr>
              <a:t>混合投影，使之看起来像阴影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3381375"/>
            <a:ext cx="3681413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平面网格阴影映射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计算投影变换：</a:t>
            </a:r>
          </a:p>
          <a:p>
            <a:pPr marL="914400" lvl="1" indent="-457200" eaLnBrk="1" hangingPunct="1"/>
            <a:r>
              <a:rPr lang="zh-CN" altLang="en-US" smtClean="0">
                <a:ea typeface="宋体" charset="-122"/>
              </a:rPr>
              <a:t>根据光源位置将物体网格中的顶点投影到地面上</a:t>
            </a: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修改变换得到的阴影网格的光照和着色属性</a:t>
            </a:r>
          </a:p>
          <a:p>
            <a:pPr marL="914400" lvl="1" indent="-457200" eaLnBrk="1" hangingPunct="1"/>
            <a:r>
              <a:rPr lang="zh-CN" altLang="en-US" smtClean="0">
                <a:ea typeface="宋体" charset="-122"/>
              </a:rPr>
              <a:t>阴影网格不使用纹理，只保存每个多边形的颜色和属性，使用固定着色和</a:t>
            </a:r>
            <a:r>
              <a:rPr lang="en-US" altLang="zh-CN" smtClean="0">
                <a:ea typeface="宋体" charset="-122"/>
              </a:rPr>
              <a:t>alpha</a:t>
            </a:r>
            <a:r>
              <a:rPr lang="zh-CN" altLang="en-US" smtClean="0">
                <a:ea typeface="宋体" charset="-122"/>
              </a:rPr>
              <a:t>混合</a:t>
            </a:r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将阴影网格传递给渲染流水线</a:t>
            </a:r>
          </a:p>
          <a:p>
            <a:pPr marL="533400" indent="-533400" eaLnBrk="1" hangingPunct="1"/>
            <a:endParaRPr lang="zh-CN" altLang="en-US" smtClean="0">
              <a:ea typeface="宋体" charset="-122"/>
            </a:endParaRPr>
          </a:p>
          <a:p>
            <a:pPr marL="533400" indent="-533400" eaLnBrk="1" hangingPunct="1"/>
            <a:r>
              <a:rPr lang="zh-CN" altLang="en-US" smtClean="0">
                <a:ea typeface="宋体" charset="-122"/>
              </a:rPr>
              <a:t>使用物体本身来生成阴影：</a:t>
            </a:r>
          </a:p>
          <a:p>
            <a:pPr marL="914400" lvl="1" indent="-457200" eaLnBrk="1" hangingPunct="1"/>
            <a:r>
              <a:rPr lang="zh-CN" altLang="en-US" smtClean="0">
                <a:ea typeface="宋体" charset="-122"/>
              </a:rPr>
              <a:t>将物体网格投影在地面上，这样投影和物体形状相关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软阴影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zh-CN" altLang="en-US" smtClean="0">
                <a:ea typeface="宋体" charset="-122"/>
              </a:rPr>
              <a:t>投影阴影也可以用来生成软影效果，其原理是在接受体平面上生成一纹理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当光源有面积时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面光源</a:t>
            </a:r>
            <a:r>
              <a:rPr lang="en-US" altLang="zh-CN" smtClean="0">
                <a:ea typeface="宋体" charset="-122"/>
              </a:rPr>
              <a:t>)</a:t>
            </a:r>
            <a:r>
              <a:rPr lang="zh-CN" altLang="en-US" smtClean="0">
                <a:ea typeface="宋体" charset="-122"/>
              </a:rPr>
              <a:t>，软影会出现。逼近软影的一种方法为用一系列点光源逼近面光源。对于每个点光源，生成一幅图形并加入</a:t>
            </a:r>
            <a:r>
              <a:rPr lang="en-US" altLang="zh-CN" smtClean="0">
                <a:ea typeface="宋体" charset="-122"/>
              </a:rPr>
              <a:t>Accumulation buffer</a:t>
            </a:r>
            <a:r>
              <a:rPr lang="zh-CN" altLang="en-US" smtClean="0">
                <a:ea typeface="宋体" charset="-122"/>
              </a:rPr>
              <a:t>。把这些图像进行平均，我们可以得到一幅具有软影的图像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理论上，任何生成硬阴影的方法都可以用上述方法来生成半影。主要问题在于内存的限制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ea typeface="宋体" charset="-122"/>
              </a:rPr>
              <a:t>投影阴影的缺点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indent="-609600" eaLnBrk="1" hangingPunct="1">
              <a:buFont typeface="Wingdings" pitchFamily="2" charset="2"/>
              <a:buChar char="§"/>
            </a:pPr>
            <a:r>
              <a:rPr lang="zh-CN" altLang="en-US" smtClean="0">
                <a:ea typeface="宋体" charset="-122"/>
              </a:rPr>
              <a:t>前面介绍的都是投影阴影</a:t>
            </a:r>
            <a:r>
              <a:rPr lang="en-US" altLang="zh-CN" smtClean="0">
                <a:ea typeface="宋体" charset="-122"/>
              </a:rPr>
              <a:t>,</a:t>
            </a:r>
            <a:r>
              <a:rPr lang="zh-CN" altLang="en-US" smtClean="0">
                <a:ea typeface="宋体" charset="-122"/>
              </a:rPr>
              <a:t>其缺陷是比较明显的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只适合平面阴影接受体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即使阴影没有发生变化，对于每一帧，阴影也必须重新绘制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反阴影</a:t>
            </a:r>
          </a:p>
          <a:p>
            <a:pPr marL="990600" lvl="1" indent="-533400" eaLnBrk="1" hangingPunct="1"/>
            <a:r>
              <a:rPr lang="zh-CN" altLang="en-US" smtClean="0">
                <a:ea typeface="宋体" charset="-122"/>
              </a:rPr>
              <a:t>光源在投影体的下面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zh-CN" altLang="en-US" smtClean="0">
                <a:ea typeface="宋体" charset="-122"/>
              </a:rPr>
              <a:t>假阴影</a:t>
            </a:r>
          </a:p>
          <a:p>
            <a:pPr marL="990600" lvl="1" indent="-533400" eaLnBrk="1" hangingPunct="1"/>
            <a:r>
              <a:rPr lang="zh-CN" altLang="en-US" smtClean="0">
                <a:ea typeface="宋体" charset="-122"/>
              </a:rPr>
              <a:t>阴影投影体位于接受体平面后面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阴影体</a:t>
            </a:r>
            <a:r>
              <a:rPr lang="en-US" altLang="zh-CN" sz="3200" b="0" smtClean="0">
                <a:latin typeface="Times New Roman" pitchFamily="18" charset="0"/>
                <a:ea typeface="宋体" charset="-122"/>
              </a:rPr>
              <a:t>(shadow volume)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zh-CN" altLang="en-US" smtClean="0">
                <a:ea typeface="宋体" charset="-122"/>
              </a:rPr>
              <a:t>该方法基于</a:t>
            </a:r>
            <a:r>
              <a:rPr lang="en-US" altLang="zh-CN" smtClean="0">
                <a:ea typeface="宋体" charset="-122"/>
              </a:rPr>
              <a:t>Crow</a:t>
            </a:r>
            <a:r>
              <a:rPr lang="zh-CN" altLang="en-US" smtClean="0">
                <a:ea typeface="宋体" charset="-122"/>
              </a:rPr>
              <a:t>的阴影体方法，通过巧妙地使用</a:t>
            </a:r>
            <a:r>
              <a:rPr lang="en-US" altLang="zh-CN" smtClean="0">
                <a:ea typeface="宋体" charset="-122"/>
              </a:rPr>
              <a:t>Stencil buffer</a:t>
            </a:r>
            <a:r>
              <a:rPr lang="zh-CN" altLang="en-US" smtClean="0">
                <a:ea typeface="宋体" charset="-122"/>
              </a:rPr>
              <a:t>，能够把阴影投射到任何物体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给定一个点和一个三角形，连接该点和三角形的顶点并延伸，我们可得到一无限的金字塔。三角形下面的部分为一截头的无限金字塔，上面的部分为一金字塔</a:t>
            </a:r>
          </a:p>
          <a:p>
            <a:pPr eaLnBrk="1" hangingPunct="1"/>
            <a:r>
              <a:rPr lang="zh-CN" altLang="en-US" smtClean="0">
                <a:ea typeface="宋体" charset="-122"/>
              </a:rPr>
              <a:t>如果给定的点为光源，则物体在截头无限金字塔之内的任何部分为阴影。因此我们称截头无限金字塔为阴影体</a:t>
            </a:r>
            <a:r>
              <a:rPr lang="en-US" altLang="zh-CN" smtClean="0">
                <a:ea typeface="宋体" charset="-122"/>
              </a:rPr>
              <a:t>(shadow volume)(</a:t>
            </a:r>
            <a:r>
              <a:rPr lang="zh-CN" altLang="en-US" smtClean="0">
                <a:ea typeface="宋体" charset="-122"/>
              </a:rPr>
              <a:t>见下页图</a:t>
            </a:r>
            <a:r>
              <a:rPr lang="en-US" altLang="zh-CN" smtClean="0">
                <a:ea typeface="宋体" charset="-122"/>
              </a:rPr>
              <a:t>)</a:t>
            </a:r>
            <a:r>
              <a:rPr lang="zh-CN" altLang="en-US" smtClean="0">
                <a:ea typeface="宋体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游戏中阴影的特殊性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charset="-122"/>
              </a:rPr>
              <a:t>主要讨论</a:t>
            </a:r>
            <a:r>
              <a:rPr lang="zh-CN" altLang="en-US" b="1" smtClean="0">
                <a:solidFill>
                  <a:schemeClr val="hlink"/>
                </a:solidFill>
                <a:ea typeface="宋体" charset="-122"/>
              </a:rPr>
              <a:t>实时阴影</a:t>
            </a:r>
            <a:r>
              <a:rPr lang="zh-CN" altLang="en-US" b="1" smtClean="0">
                <a:ea typeface="宋体" charset="-122"/>
              </a:rPr>
              <a:t>生成方法</a:t>
            </a:r>
          </a:p>
          <a:p>
            <a:pPr eaLnBrk="1" hangingPunct="1"/>
            <a:endParaRPr lang="zh-CN" altLang="en-US" b="1" smtClean="0">
              <a:ea typeface="宋体" charset="-122"/>
            </a:endParaRPr>
          </a:p>
          <a:p>
            <a:pPr eaLnBrk="1" hangingPunct="1"/>
            <a:r>
              <a:rPr lang="zh-CN" altLang="en-US" b="1" smtClean="0">
                <a:ea typeface="宋体" charset="-122"/>
              </a:rPr>
              <a:t>重要事实：人的眼睛通常忽视阴影的形状，</a:t>
            </a:r>
            <a:r>
              <a:rPr lang="zh-CN" altLang="en-US" b="1" smtClean="0">
                <a:solidFill>
                  <a:schemeClr val="hlink"/>
                </a:solidFill>
                <a:ea typeface="宋体" charset="-122"/>
              </a:rPr>
              <a:t>不精确的阴影比没有阴影好！</a:t>
            </a:r>
          </a:p>
          <a:p>
            <a:pPr eaLnBrk="1" hangingPunct="1"/>
            <a:endParaRPr lang="zh-CN" altLang="en-US" b="1" smtClean="0">
              <a:solidFill>
                <a:schemeClr val="hlink"/>
              </a:solidFill>
              <a:ea typeface="宋体" charset="-122"/>
            </a:endParaRPr>
          </a:p>
          <a:p>
            <a:pPr eaLnBrk="1" hangingPunct="1"/>
            <a:r>
              <a:rPr lang="zh-CN" altLang="en-US" b="1" smtClean="0">
                <a:ea typeface="宋体" charset="-122"/>
              </a:rPr>
              <a:t>如果没有阴影，人不容易判断物体的空间关系，场景看起来不真实</a:t>
            </a:r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5"/>
          <p:cNvGrpSpPr>
            <a:grpSpLocks/>
          </p:cNvGrpSpPr>
          <p:nvPr/>
        </p:nvGrpSpPr>
        <p:grpSpPr bwMode="auto">
          <a:xfrm>
            <a:off x="0" y="1295400"/>
            <a:ext cx="9144000" cy="4283075"/>
            <a:chOff x="0" y="1056"/>
            <a:chExt cx="5760" cy="2698"/>
          </a:xfrm>
        </p:grpSpPr>
        <p:pic>
          <p:nvPicPr>
            <p:cNvPr id="43011" name="Picture 2" descr="4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00"/>
              <a:ext cx="5760" cy="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2" name="Oval 3"/>
            <p:cNvSpPr>
              <a:spLocks noChangeArrowheads="1"/>
            </p:cNvSpPr>
            <p:nvPr/>
          </p:nvSpPr>
          <p:spPr bwMode="auto">
            <a:xfrm>
              <a:off x="2928" y="2736"/>
              <a:ext cx="1179" cy="408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13" name="Text Box 4"/>
            <p:cNvSpPr txBox="1">
              <a:spLocks noChangeArrowheads="1"/>
            </p:cNvSpPr>
            <p:nvPr/>
          </p:nvSpPr>
          <p:spPr bwMode="auto">
            <a:xfrm>
              <a:off x="1200" y="1056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2"/>
                  </a:solidFill>
                  <a:latin typeface="Times New Roman" pitchFamily="18" charset="0"/>
                </a:rPr>
                <a:t>光源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ea typeface="宋体" charset="-122"/>
              </a:rPr>
              <a:t>阴影体的二维剖面图</a:t>
            </a:r>
          </a:p>
        </p:txBody>
      </p:sp>
      <p:sp>
        <p:nvSpPr>
          <p:cNvPr id="44035" name="Freeform 3"/>
          <p:cNvSpPr>
            <a:spLocks/>
          </p:cNvSpPr>
          <p:nvPr/>
        </p:nvSpPr>
        <p:spPr bwMode="auto">
          <a:xfrm>
            <a:off x="3186113" y="2778125"/>
            <a:ext cx="1570037" cy="2165350"/>
          </a:xfrm>
          <a:custGeom>
            <a:avLst/>
            <a:gdLst>
              <a:gd name="T0" fmla="*/ 0 w 879"/>
              <a:gd name="T1" fmla="*/ 1172 h 1364"/>
              <a:gd name="T2" fmla="*/ 48 w 879"/>
              <a:gd name="T3" fmla="*/ 490 h 1364"/>
              <a:gd name="T4" fmla="*/ 442 w 879"/>
              <a:gd name="T5" fmla="*/ 48 h 1364"/>
              <a:gd name="T6" fmla="*/ 687 w 879"/>
              <a:gd name="T7" fmla="*/ 0 h 1364"/>
              <a:gd name="T8" fmla="*/ 879 w 879"/>
              <a:gd name="T9" fmla="*/ 149 h 1364"/>
              <a:gd name="T10" fmla="*/ 538 w 879"/>
              <a:gd name="T11" fmla="*/ 586 h 1364"/>
              <a:gd name="T12" fmla="*/ 538 w 879"/>
              <a:gd name="T13" fmla="*/ 1172 h 1364"/>
              <a:gd name="T14" fmla="*/ 293 w 879"/>
              <a:gd name="T15" fmla="*/ 1364 h 1364"/>
              <a:gd name="T16" fmla="*/ 0 w 879"/>
              <a:gd name="T17" fmla="*/ 1172 h 13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79"/>
              <a:gd name="T28" fmla="*/ 0 h 1364"/>
              <a:gd name="T29" fmla="*/ 879 w 879"/>
              <a:gd name="T30" fmla="*/ 1364 h 13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79" h="1364">
                <a:moveTo>
                  <a:pt x="0" y="1172"/>
                </a:moveTo>
                <a:lnTo>
                  <a:pt x="48" y="490"/>
                </a:lnTo>
                <a:lnTo>
                  <a:pt x="442" y="48"/>
                </a:lnTo>
                <a:lnTo>
                  <a:pt x="687" y="0"/>
                </a:lnTo>
                <a:lnTo>
                  <a:pt x="879" y="149"/>
                </a:lnTo>
                <a:lnTo>
                  <a:pt x="538" y="586"/>
                </a:lnTo>
                <a:lnTo>
                  <a:pt x="538" y="1172"/>
                </a:lnTo>
                <a:lnTo>
                  <a:pt x="293" y="1364"/>
                </a:lnTo>
                <a:lnTo>
                  <a:pt x="0" y="1172"/>
                </a:ln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1262063" y="3771900"/>
            <a:ext cx="403225" cy="190500"/>
            <a:chOff x="1253" y="2079"/>
            <a:chExt cx="226" cy="120"/>
          </a:xfrm>
        </p:grpSpPr>
        <p:sp>
          <p:nvSpPr>
            <p:cNvPr id="44220" name="Oval 5"/>
            <p:cNvSpPr>
              <a:spLocks noChangeArrowheads="1"/>
            </p:cNvSpPr>
            <p:nvPr/>
          </p:nvSpPr>
          <p:spPr bwMode="auto">
            <a:xfrm>
              <a:off x="1253" y="2079"/>
              <a:ext cx="226" cy="120"/>
            </a:xfrm>
            <a:prstGeom prst="ellipse">
              <a:avLst/>
            </a:prstGeom>
            <a:solidFill>
              <a:srgbClr val="C0C0C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21" name="Oval 6"/>
            <p:cNvSpPr>
              <a:spLocks noChangeArrowheads="1"/>
            </p:cNvSpPr>
            <p:nvPr/>
          </p:nvSpPr>
          <p:spPr bwMode="auto">
            <a:xfrm>
              <a:off x="1296" y="2079"/>
              <a:ext cx="149" cy="120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22" name="Oval 7"/>
            <p:cNvSpPr>
              <a:spLocks noChangeArrowheads="1"/>
            </p:cNvSpPr>
            <p:nvPr/>
          </p:nvSpPr>
          <p:spPr bwMode="auto">
            <a:xfrm>
              <a:off x="1339" y="2112"/>
              <a:ext cx="63" cy="63"/>
            </a:xfrm>
            <a:prstGeom prst="ellipse">
              <a:avLst/>
            </a:prstGeom>
            <a:solidFill>
              <a:srgbClr val="808080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037" name="Group 8"/>
          <p:cNvGrpSpPr>
            <a:grpSpLocks/>
          </p:cNvGrpSpPr>
          <p:nvPr/>
        </p:nvGrpSpPr>
        <p:grpSpPr bwMode="auto">
          <a:xfrm>
            <a:off x="1527175" y="1995488"/>
            <a:ext cx="609600" cy="549275"/>
            <a:chOff x="1402" y="960"/>
            <a:chExt cx="341" cy="346"/>
          </a:xfrm>
        </p:grpSpPr>
        <p:sp>
          <p:nvSpPr>
            <p:cNvPr id="44207" name="Oval 9"/>
            <p:cNvSpPr>
              <a:spLocks noChangeArrowheads="1"/>
            </p:cNvSpPr>
            <p:nvPr/>
          </p:nvSpPr>
          <p:spPr bwMode="auto">
            <a:xfrm>
              <a:off x="1498" y="1080"/>
              <a:ext cx="96" cy="101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8" name="Line 10"/>
            <p:cNvSpPr>
              <a:spLocks noChangeShapeType="1"/>
            </p:cNvSpPr>
            <p:nvPr/>
          </p:nvSpPr>
          <p:spPr bwMode="auto">
            <a:xfrm flipV="1">
              <a:off x="1546" y="960"/>
              <a:ext cx="1" cy="7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9" name="Line 11"/>
            <p:cNvSpPr>
              <a:spLocks noChangeShapeType="1"/>
            </p:cNvSpPr>
            <p:nvPr/>
          </p:nvSpPr>
          <p:spPr bwMode="auto">
            <a:xfrm>
              <a:off x="1546" y="1229"/>
              <a:ext cx="1" cy="7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0" name="Line 12"/>
            <p:cNvSpPr>
              <a:spLocks noChangeShapeType="1"/>
            </p:cNvSpPr>
            <p:nvPr/>
          </p:nvSpPr>
          <p:spPr bwMode="auto">
            <a:xfrm flipV="1">
              <a:off x="1599" y="989"/>
              <a:ext cx="48" cy="6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1" name="Line 13"/>
            <p:cNvSpPr>
              <a:spLocks noChangeShapeType="1"/>
            </p:cNvSpPr>
            <p:nvPr/>
          </p:nvSpPr>
          <p:spPr bwMode="auto">
            <a:xfrm flipV="1">
              <a:off x="1627" y="1056"/>
              <a:ext cx="87" cy="38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2" name="Line 14"/>
            <p:cNvSpPr>
              <a:spLocks noChangeShapeType="1"/>
            </p:cNvSpPr>
            <p:nvPr/>
          </p:nvSpPr>
          <p:spPr bwMode="auto">
            <a:xfrm>
              <a:off x="1594" y="1219"/>
              <a:ext cx="53" cy="6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3" name="Line 15"/>
            <p:cNvSpPr>
              <a:spLocks noChangeShapeType="1"/>
            </p:cNvSpPr>
            <p:nvPr/>
          </p:nvSpPr>
          <p:spPr bwMode="auto">
            <a:xfrm>
              <a:off x="1647" y="1181"/>
              <a:ext cx="72" cy="2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4" name="Line 16"/>
            <p:cNvSpPr>
              <a:spLocks noChangeShapeType="1"/>
            </p:cNvSpPr>
            <p:nvPr/>
          </p:nvSpPr>
          <p:spPr bwMode="auto">
            <a:xfrm flipH="1" flipV="1">
              <a:off x="1459" y="989"/>
              <a:ext cx="39" cy="5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5" name="Line 17"/>
            <p:cNvSpPr>
              <a:spLocks noChangeShapeType="1"/>
            </p:cNvSpPr>
            <p:nvPr/>
          </p:nvSpPr>
          <p:spPr bwMode="auto">
            <a:xfrm flipH="1" flipV="1">
              <a:off x="1407" y="1056"/>
              <a:ext cx="52" cy="3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6" name="Line 18"/>
            <p:cNvSpPr>
              <a:spLocks noChangeShapeType="1"/>
            </p:cNvSpPr>
            <p:nvPr/>
          </p:nvSpPr>
          <p:spPr bwMode="auto">
            <a:xfrm flipH="1">
              <a:off x="1459" y="1215"/>
              <a:ext cx="34" cy="6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7" name="Line 19"/>
            <p:cNvSpPr>
              <a:spLocks noChangeShapeType="1"/>
            </p:cNvSpPr>
            <p:nvPr/>
          </p:nvSpPr>
          <p:spPr bwMode="auto">
            <a:xfrm flipH="1">
              <a:off x="1402" y="1186"/>
              <a:ext cx="57" cy="29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8" name="Line 20"/>
            <p:cNvSpPr>
              <a:spLocks noChangeShapeType="1"/>
            </p:cNvSpPr>
            <p:nvPr/>
          </p:nvSpPr>
          <p:spPr bwMode="auto">
            <a:xfrm>
              <a:off x="1647" y="1128"/>
              <a:ext cx="96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19" name="Line 21"/>
            <p:cNvSpPr>
              <a:spLocks noChangeShapeType="1"/>
            </p:cNvSpPr>
            <p:nvPr/>
          </p:nvSpPr>
          <p:spPr bwMode="auto">
            <a:xfrm flipH="1">
              <a:off x="1402" y="1128"/>
              <a:ext cx="48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38" name="Freeform 22" descr="Narrow vertical"/>
          <p:cNvSpPr>
            <a:spLocks/>
          </p:cNvSpPr>
          <p:nvPr/>
        </p:nvSpPr>
        <p:spPr bwMode="auto">
          <a:xfrm>
            <a:off x="2362200" y="2743200"/>
            <a:ext cx="3492500" cy="2865438"/>
          </a:xfrm>
          <a:custGeom>
            <a:avLst/>
            <a:gdLst>
              <a:gd name="T0" fmla="*/ 0 w 1955"/>
              <a:gd name="T1" fmla="*/ 197 h 1805"/>
              <a:gd name="T2" fmla="*/ 341 w 1955"/>
              <a:gd name="T3" fmla="*/ 0 h 1805"/>
              <a:gd name="T4" fmla="*/ 1955 w 1955"/>
              <a:gd name="T5" fmla="*/ 490 h 1805"/>
              <a:gd name="T6" fmla="*/ 1172 w 1955"/>
              <a:gd name="T7" fmla="*/ 1805 h 1805"/>
              <a:gd name="T8" fmla="*/ 0 w 1955"/>
              <a:gd name="T9" fmla="*/ 197 h 18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5"/>
              <a:gd name="T16" fmla="*/ 0 h 1805"/>
              <a:gd name="T17" fmla="*/ 1955 w 1955"/>
              <a:gd name="T18" fmla="*/ 1805 h 18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5" h="1805">
                <a:moveTo>
                  <a:pt x="0" y="197"/>
                </a:moveTo>
                <a:lnTo>
                  <a:pt x="341" y="0"/>
                </a:lnTo>
                <a:lnTo>
                  <a:pt x="1955" y="490"/>
                </a:lnTo>
                <a:lnTo>
                  <a:pt x="1172" y="1805"/>
                </a:lnTo>
                <a:lnTo>
                  <a:pt x="0" y="197"/>
                </a:lnTo>
                <a:close/>
              </a:path>
            </a:pathLst>
          </a:custGeom>
          <a:pattFill prst="narVert">
            <a:fgClr>
              <a:schemeClr val="folHlink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9" name="Freeform 23"/>
          <p:cNvSpPr>
            <a:spLocks/>
          </p:cNvSpPr>
          <p:nvPr/>
        </p:nvSpPr>
        <p:spPr bwMode="auto">
          <a:xfrm>
            <a:off x="3181350" y="2765425"/>
            <a:ext cx="1570038" cy="2165350"/>
          </a:xfrm>
          <a:custGeom>
            <a:avLst/>
            <a:gdLst>
              <a:gd name="T0" fmla="*/ 0 w 879"/>
              <a:gd name="T1" fmla="*/ 1172 h 1364"/>
              <a:gd name="T2" fmla="*/ 48 w 879"/>
              <a:gd name="T3" fmla="*/ 490 h 1364"/>
              <a:gd name="T4" fmla="*/ 442 w 879"/>
              <a:gd name="T5" fmla="*/ 48 h 1364"/>
              <a:gd name="T6" fmla="*/ 687 w 879"/>
              <a:gd name="T7" fmla="*/ 0 h 1364"/>
              <a:gd name="T8" fmla="*/ 879 w 879"/>
              <a:gd name="T9" fmla="*/ 149 h 1364"/>
              <a:gd name="T10" fmla="*/ 538 w 879"/>
              <a:gd name="T11" fmla="*/ 586 h 1364"/>
              <a:gd name="T12" fmla="*/ 538 w 879"/>
              <a:gd name="T13" fmla="*/ 1172 h 1364"/>
              <a:gd name="T14" fmla="*/ 293 w 879"/>
              <a:gd name="T15" fmla="*/ 1364 h 1364"/>
              <a:gd name="T16" fmla="*/ 0 w 879"/>
              <a:gd name="T17" fmla="*/ 1172 h 13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79"/>
              <a:gd name="T28" fmla="*/ 0 h 1364"/>
              <a:gd name="T29" fmla="*/ 879 w 879"/>
              <a:gd name="T30" fmla="*/ 1364 h 13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79" h="1364">
                <a:moveTo>
                  <a:pt x="0" y="1172"/>
                </a:moveTo>
                <a:lnTo>
                  <a:pt x="48" y="490"/>
                </a:lnTo>
                <a:lnTo>
                  <a:pt x="442" y="48"/>
                </a:lnTo>
                <a:lnTo>
                  <a:pt x="687" y="0"/>
                </a:lnTo>
                <a:lnTo>
                  <a:pt x="879" y="149"/>
                </a:lnTo>
                <a:lnTo>
                  <a:pt x="538" y="586"/>
                </a:lnTo>
                <a:lnTo>
                  <a:pt x="538" y="1172"/>
                </a:lnTo>
                <a:lnTo>
                  <a:pt x="293" y="1364"/>
                </a:lnTo>
                <a:lnTo>
                  <a:pt x="0" y="1172"/>
                </a:lnTo>
                <a:close/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4040" name="Group 24"/>
          <p:cNvGrpSpPr>
            <a:grpSpLocks/>
          </p:cNvGrpSpPr>
          <p:nvPr/>
        </p:nvGrpSpPr>
        <p:grpSpPr bwMode="auto">
          <a:xfrm>
            <a:off x="3233738" y="2986088"/>
            <a:ext cx="1355725" cy="1836737"/>
            <a:chOff x="2357" y="1584"/>
            <a:chExt cx="759" cy="1157"/>
          </a:xfrm>
        </p:grpSpPr>
        <p:sp>
          <p:nvSpPr>
            <p:cNvPr id="44205" name="Freeform 25" descr="80%"/>
            <p:cNvSpPr>
              <a:spLocks/>
            </p:cNvSpPr>
            <p:nvPr/>
          </p:nvSpPr>
          <p:spPr bwMode="auto">
            <a:xfrm>
              <a:off x="2357" y="1584"/>
              <a:ext cx="759" cy="1157"/>
            </a:xfrm>
            <a:custGeom>
              <a:avLst/>
              <a:gdLst>
                <a:gd name="T0" fmla="*/ 0 w 759"/>
                <a:gd name="T1" fmla="*/ 701 h 1157"/>
                <a:gd name="T2" fmla="*/ 346 w 759"/>
                <a:gd name="T3" fmla="*/ 1157 h 1157"/>
                <a:gd name="T4" fmla="*/ 509 w 759"/>
                <a:gd name="T5" fmla="*/ 1033 h 1157"/>
                <a:gd name="T6" fmla="*/ 509 w 759"/>
                <a:gd name="T7" fmla="*/ 447 h 1157"/>
                <a:gd name="T8" fmla="*/ 754 w 759"/>
                <a:gd name="T9" fmla="*/ 130 h 1157"/>
                <a:gd name="T10" fmla="*/ 759 w 759"/>
                <a:gd name="T11" fmla="*/ 125 h 1157"/>
                <a:gd name="T12" fmla="*/ 331 w 759"/>
                <a:gd name="T13" fmla="*/ 0 h 1157"/>
                <a:gd name="T14" fmla="*/ 19 w 759"/>
                <a:gd name="T15" fmla="*/ 351 h 1157"/>
                <a:gd name="T16" fmla="*/ 0 w 759"/>
                <a:gd name="T17" fmla="*/ 701 h 1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59"/>
                <a:gd name="T28" fmla="*/ 0 h 1157"/>
                <a:gd name="T29" fmla="*/ 759 w 759"/>
                <a:gd name="T30" fmla="*/ 1157 h 1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59" h="1157">
                  <a:moveTo>
                    <a:pt x="0" y="701"/>
                  </a:moveTo>
                  <a:lnTo>
                    <a:pt x="346" y="1157"/>
                  </a:lnTo>
                  <a:lnTo>
                    <a:pt x="509" y="1033"/>
                  </a:lnTo>
                  <a:lnTo>
                    <a:pt x="509" y="447"/>
                  </a:lnTo>
                  <a:lnTo>
                    <a:pt x="754" y="130"/>
                  </a:lnTo>
                  <a:lnTo>
                    <a:pt x="759" y="125"/>
                  </a:lnTo>
                  <a:lnTo>
                    <a:pt x="331" y="0"/>
                  </a:lnTo>
                  <a:lnTo>
                    <a:pt x="19" y="351"/>
                  </a:lnTo>
                  <a:lnTo>
                    <a:pt x="0" y="701"/>
                  </a:lnTo>
                  <a:close/>
                </a:path>
              </a:pathLst>
            </a:custGeom>
            <a:pattFill prst="pct80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6" name="Freeform 26" descr="80%"/>
            <p:cNvSpPr>
              <a:spLocks/>
            </p:cNvSpPr>
            <p:nvPr/>
          </p:nvSpPr>
          <p:spPr bwMode="auto">
            <a:xfrm>
              <a:off x="2357" y="1584"/>
              <a:ext cx="759" cy="1157"/>
            </a:xfrm>
            <a:custGeom>
              <a:avLst/>
              <a:gdLst>
                <a:gd name="T0" fmla="*/ 0 w 759"/>
                <a:gd name="T1" fmla="*/ 701 h 1157"/>
                <a:gd name="T2" fmla="*/ 346 w 759"/>
                <a:gd name="T3" fmla="*/ 1157 h 1157"/>
                <a:gd name="T4" fmla="*/ 509 w 759"/>
                <a:gd name="T5" fmla="*/ 1033 h 1157"/>
                <a:gd name="T6" fmla="*/ 509 w 759"/>
                <a:gd name="T7" fmla="*/ 447 h 1157"/>
                <a:gd name="T8" fmla="*/ 754 w 759"/>
                <a:gd name="T9" fmla="*/ 130 h 1157"/>
                <a:gd name="T10" fmla="*/ 759 w 759"/>
                <a:gd name="T11" fmla="*/ 125 h 1157"/>
                <a:gd name="T12" fmla="*/ 331 w 759"/>
                <a:gd name="T13" fmla="*/ 0 h 1157"/>
                <a:gd name="T14" fmla="*/ 19 w 759"/>
                <a:gd name="T15" fmla="*/ 351 h 1157"/>
                <a:gd name="T16" fmla="*/ 0 w 759"/>
                <a:gd name="T17" fmla="*/ 701 h 1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59"/>
                <a:gd name="T28" fmla="*/ 0 h 1157"/>
                <a:gd name="T29" fmla="*/ 759 w 759"/>
                <a:gd name="T30" fmla="*/ 1157 h 1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59" h="1157">
                  <a:moveTo>
                    <a:pt x="0" y="701"/>
                  </a:moveTo>
                  <a:lnTo>
                    <a:pt x="346" y="1157"/>
                  </a:lnTo>
                  <a:lnTo>
                    <a:pt x="509" y="1033"/>
                  </a:lnTo>
                  <a:lnTo>
                    <a:pt x="509" y="447"/>
                  </a:lnTo>
                  <a:lnTo>
                    <a:pt x="754" y="130"/>
                  </a:lnTo>
                  <a:lnTo>
                    <a:pt x="759" y="125"/>
                  </a:lnTo>
                  <a:lnTo>
                    <a:pt x="331" y="0"/>
                  </a:lnTo>
                  <a:lnTo>
                    <a:pt x="19" y="351"/>
                  </a:lnTo>
                  <a:lnTo>
                    <a:pt x="0" y="701"/>
                  </a:lnTo>
                  <a:close/>
                </a:path>
              </a:pathLst>
            </a:custGeom>
            <a:pattFill prst="pct80">
              <a:fgClr>
                <a:schemeClr val="folHlink"/>
              </a:fgClr>
              <a:bgClr>
                <a:srgbClr val="FFFFFF"/>
              </a:bgClr>
            </a:pattFill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41" name="Rectangle 27"/>
          <p:cNvSpPr>
            <a:spLocks noChangeArrowheads="1"/>
          </p:cNvSpPr>
          <p:nvPr/>
        </p:nvSpPr>
        <p:spPr bwMode="auto">
          <a:xfrm>
            <a:off x="3105150" y="2093913"/>
            <a:ext cx="13890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2" name="Rectangle 28"/>
          <p:cNvSpPr>
            <a:spLocks noChangeArrowheads="1"/>
          </p:cNvSpPr>
          <p:nvPr/>
        </p:nvSpPr>
        <p:spPr bwMode="auto">
          <a:xfrm>
            <a:off x="3319463" y="2147888"/>
            <a:ext cx="766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solidFill>
                  <a:schemeClr val="tx2"/>
                </a:solidFill>
              </a:rPr>
              <a:t>遮挡体</a:t>
            </a:r>
            <a:endParaRPr lang="zh-CN" altLang="en-US" sz="20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4043" name="Rectangle 29"/>
          <p:cNvSpPr>
            <a:spLocks noChangeArrowheads="1"/>
          </p:cNvSpPr>
          <p:nvPr/>
        </p:nvSpPr>
        <p:spPr bwMode="auto">
          <a:xfrm>
            <a:off x="3867150" y="23764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4044" name="Rectangle 30"/>
          <p:cNvSpPr>
            <a:spLocks noChangeArrowheads="1"/>
          </p:cNvSpPr>
          <p:nvPr/>
        </p:nvSpPr>
        <p:spPr bwMode="auto">
          <a:xfrm>
            <a:off x="3259138" y="2613025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4045" name="Rectangle 31"/>
          <p:cNvSpPr>
            <a:spLocks noChangeArrowheads="1"/>
          </p:cNvSpPr>
          <p:nvPr/>
        </p:nvSpPr>
        <p:spPr bwMode="auto">
          <a:xfrm>
            <a:off x="2789238" y="5265738"/>
            <a:ext cx="1395412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6" name="Rectangle 32"/>
          <p:cNvSpPr>
            <a:spLocks noChangeArrowheads="1"/>
          </p:cNvSpPr>
          <p:nvPr/>
        </p:nvSpPr>
        <p:spPr bwMode="auto">
          <a:xfrm>
            <a:off x="2411413" y="5572125"/>
            <a:ext cx="1922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solidFill>
                  <a:schemeClr val="tx2"/>
                </a:solidFill>
              </a:rPr>
              <a:t>部分被遮挡物体</a:t>
            </a:r>
            <a:endParaRPr lang="zh-CN" altLang="en-US" sz="20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4047" name="Rectangle 33"/>
          <p:cNvSpPr>
            <a:spLocks noChangeArrowheads="1"/>
          </p:cNvSpPr>
          <p:nvPr/>
        </p:nvSpPr>
        <p:spPr bwMode="auto">
          <a:xfrm>
            <a:off x="685800" y="2819400"/>
            <a:ext cx="581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solidFill>
                  <a:schemeClr val="tx2"/>
                </a:solidFill>
              </a:rPr>
              <a:t>光源 </a:t>
            </a:r>
            <a:endParaRPr lang="zh-CN" altLang="en-US" sz="20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4048" name="Rectangle 34"/>
          <p:cNvSpPr>
            <a:spLocks noChangeArrowheads="1"/>
          </p:cNvSpPr>
          <p:nvPr/>
        </p:nvSpPr>
        <p:spPr bwMode="auto">
          <a:xfrm>
            <a:off x="1176338" y="4778375"/>
            <a:ext cx="1052512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9" name="Rectangle 35"/>
          <p:cNvSpPr>
            <a:spLocks noChangeArrowheads="1"/>
          </p:cNvSpPr>
          <p:nvPr/>
        </p:nvSpPr>
        <p:spPr bwMode="auto">
          <a:xfrm>
            <a:off x="838200" y="4800600"/>
            <a:ext cx="19812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solidFill>
                  <a:schemeClr val="tx2"/>
                </a:solidFill>
              </a:rPr>
              <a:t>视点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latin typeface="Times New Roman" pitchFamily="18" charset="0"/>
              </a:rPr>
              <a:t>(</a:t>
            </a:r>
            <a:r>
              <a:rPr lang="zh-CN" altLang="en-US" sz="2000" b="1" i="1">
                <a:latin typeface="Times New Roman" pitchFamily="18" charset="0"/>
              </a:rPr>
              <a:t>注意：阴影是与视点无关的</a:t>
            </a:r>
            <a:r>
              <a:rPr lang="en-US" altLang="zh-CN" sz="2000" b="1">
                <a:latin typeface="Times New Roman" pitchFamily="18" charset="0"/>
              </a:rPr>
              <a:t>)</a:t>
            </a:r>
          </a:p>
        </p:txBody>
      </p:sp>
      <p:sp>
        <p:nvSpPr>
          <p:cNvPr id="44050" name="Rectangle 36"/>
          <p:cNvSpPr>
            <a:spLocks noChangeArrowheads="1"/>
          </p:cNvSpPr>
          <p:nvPr/>
        </p:nvSpPr>
        <p:spPr bwMode="auto">
          <a:xfrm>
            <a:off x="5797550" y="5243513"/>
            <a:ext cx="15779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1" name="Rectangle 37"/>
          <p:cNvSpPr>
            <a:spLocks noChangeArrowheads="1"/>
          </p:cNvSpPr>
          <p:nvPr/>
        </p:nvSpPr>
        <p:spPr bwMode="auto">
          <a:xfrm>
            <a:off x="5986463" y="5235575"/>
            <a:ext cx="17891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latin typeface="Times New Roman" pitchFamily="18" charset="0"/>
              </a:rPr>
              <a:t>阴影体内的表面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 b="1">
                <a:latin typeface="Times New Roman" pitchFamily="18" charset="0"/>
              </a:rPr>
              <a:t>(</a:t>
            </a:r>
            <a:r>
              <a:rPr lang="zh-CN" altLang="en-US" sz="2000" b="1" i="1">
                <a:latin typeface="Times New Roman" pitchFamily="18" charset="0"/>
              </a:rPr>
              <a:t>处于阴影范围</a:t>
            </a:r>
            <a:r>
              <a:rPr lang="en-US" altLang="zh-CN" sz="2000" b="1">
                <a:latin typeface="Times New Roman" pitchFamily="18" charset="0"/>
              </a:rPr>
              <a:t>)</a:t>
            </a:r>
          </a:p>
        </p:txBody>
      </p:sp>
      <p:sp>
        <p:nvSpPr>
          <p:cNvPr id="44052" name="Rectangle 38"/>
          <p:cNvSpPr>
            <a:spLocks noChangeArrowheads="1"/>
          </p:cNvSpPr>
          <p:nvPr/>
        </p:nvSpPr>
        <p:spPr bwMode="auto">
          <a:xfrm>
            <a:off x="5394325" y="1995488"/>
            <a:ext cx="20066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3" name="Rectangle 39"/>
          <p:cNvSpPr>
            <a:spLocks noChangeArrowheads="1"/>
          </p:cNvSpPr>
          <p:nvPr/>
        </p:nvSpPr>
        <p:spPr bwMode="auto">
          <a:xfrm>
            <a:off x="5610225" y="1828800"/>
            <a:ext cx="178911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>
                <a:solidFill>
                  <a:schemeClr val="tx2"/>
                </a:solidFill>
                <a:latin typeface="Times New Roman" pitchFamily="18" charset="0"/>
              </a:rPr>
              <a:t>阴影体外的表面</a:t>
            </a:r>
            <a:endParaRPr lang="zh-CN" altLang="en-US" sz="2000">
              <a:solidFill>
                <a:schemeClr val="tx2"/>
              </a:solidFill>
            </a:endParaRPr>
          </a:p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(</a:t>
            </a:r>
            <a:r>
              <a:rPr lang="zh-CN" altLang="en-US" sz="2000" b="1" i="1"/>
              <a:t>受照明</a:t>
            </a:r>
            <a:r>
              <a:rPr lang="en-US" altLang="zh-CN" sz="2000"/>
              <a:t>)</a:t>
            </a:r>
            <a:r>
              <a:rPr lang="en-US" altLang="zh-CN" sz="2000" i="1"/>
              <a:t> </a:t>
            </a:r>
          </a:p>
        </p:txBody>
      </p:sp>
      <p:grpSp>
        <p:nvGrpSpPr>
          <p:cNvPr id="44054" name="Group 40"/>
          <p:cNvGrpSpPr>
            <a:grpSpLocks/>
          </p:cNvGrpSpPr>
          <p:nvPr/>
        </p:nvGrpSpPr>
        <p:grpSpPr bwMode="auto">
          <a:xfrm>
            <a:off x="2393950" y="3070225"/>
            <a:ext cx="2271713" cy="2797175"/>
            <a:chOff x="1887" y="1637"/>
            <a:chExt cx="1272" cy="1762"/>
          </a:xfrm>
        </p:grpSpPr>
        <p:sp>
          <p:nvSpPr>
            <p:cNvPr id="44140" name="Freeform 41"/>
            <p:cNvSpPr>
              <a:spLocks/>
            </p:cNvSpPr>
            <p:nvPr/>
          </p:nvSpPr>
          <p:spPr bwMode="auto">
            <a:xfrm>
              <a:off x="1887" y="1637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9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9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1" name="Freeform 42"/>
            <p:cNvSpPr>
              <a:spLocks/>
            </p:cNvSpPr>
            <p:nvPr/>
          </p:nvSpPr>
          <p:spPr bwMode="auto">
            <a:xfrm>
              <a:off x="1906" y="1661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2" name="Freeform 43"/>
            <p:cNvSpPr>
              <a:spLocks/>
            </p:cNvSpPr>
            <p:nvPr/>
          </p:nvSpPr>
          <p:spPr bwMode="auto">
            <a:xfrm>
              <a:off x="1925" y="16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3" name="Freeform 44"/>
            <p:cNvSpPr>
              <a:spLocks/>
            </p:cNvSpPr>
            <p:nvPr/>
          </p:nvSpPr>
          <p:spPr bwMode="auto">
            <a:xfrm>
              <a:off x="1944" y="1719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4" name="Freeform 45"/>
            <p:cNvSpPr>
              <a:spLocks/>
            </p:cNvSpPr>
            <p:nvPr/>
          </p:nvSpPr>
          <p:spPr bwMode="auto">
            <a:xfrm>
              <a:off x="1964" y="1743"/>
              <a:ext cx="14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5" name="Freeform 46"/>
            <p:cNvSpPr>
              <a:spLocks/>
            </p:cNvSpPr>
            <p:nvPr/>
          </p:nvSpPr>
          <p:spPr bwMode="auto">
            <a:xfrm>
              <a:off x="1983" y="1772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5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6" name="Freeform 47"/>
            <p:cNvSpPr>
              <a:spLocks/>
            </p:cNvSpPr>
            <p:nvPr/>
          </p:nvSpPr>
          <p:spPr bwMode="auto">
            <a:xfrm>
              <a:off x="2002" y="1800"/>
              <a:ext cx="14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10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7" name="Freeform 48"/>
            <p:cNvSpPr>
              <a:spLocks/>
            </p:cNvSpPr>
            <p:nvPr/>
          </p:nvSpPr>
          <p:spPr bwMode="auto">
            <a:xfrm>
              <a:off x="2021" y="1824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5 w 19"/>
                <a:gd name="T7" fmla="*/ 20 h 20"/>
                <a:gd name="T8" fmla="*/ 15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0"/>
                <a:gd name="T23" fmla="*/ 19 w 19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8" name="Freeform 49"/>
            <p:cNvSpPr>
              <a:spLocks/>
            </p:cNvSpPr>
            <p:nvPr/>
          </p:nvSpPr>
          <p:spPr bwMode="auto">
            <a:xfrm>
              <a:off x="2040" y="1853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9"/>
                <a:gd name="T23" fmla="*/ 20 w 20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49" name="Freeform 50"/>
            <p:cNvSpPr>
              <a:spLocks/>
            </p:cNvSpPr>
            <p:nvPr/>
          </p:nvSpPr>
          <p:spPr bwMode="auto">
            <a:xfrm>
              <a:off x="2060" y="1882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4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0" name="Freeform 51"/>
            <p:cNvSpPr>
              <a:spLocks/>
            </p:cNvSpPr>
            <p:nvPr/>
          </p:nvSpPr>
          <p:spPr bwMode="auto">
            <a:xfrm>
              <a:off x="2084" y="1906"/>
              <a:ext cx="14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1" name="Freeform 52"/>
            <p:cNvSpPr>
              <a:spLocks/>
            </p:cNvSpPr>
            <p:nvPr/>
          </p:nvSpPr>
          <p:spPr bwMode="auto">
            <a:xfrm>
              <a:off x="2103" y="19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2" name="Freeform 53"/>
            <p:cNvSpPr>
              <a:spLocks/>
            </p:cNvSpPr>
            <p:nvPr/>
          </p:nvSpPr>
          <p:spPr bwMode="auto">
            <a:xfrm>
              <a:off x="2122" y="1964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3" name="Freeform 54"/>
            <p:cNvSpPr>
              <a:spLocks/>
            </p:cNvSpPr>
            <p:nvPr/>
          </p:nvSpPr>
          <p:spPr bwMode="auto">
            <a:xfrm>
              <a:off x="2141" y="1988"/>
              <a:ext cx="15" cy="19"/>
            </a:xfrm>
            <a:custGeom>
              <a:avLst/>
              <a:gdLst>
                <a:gd name="T0" fmla="*/ 5 w 15"/>
                <a:gd name="T1" fmla="*/ 4 h 19"/>
                <a:gd name="T2" fmla="*/ 0 w 15"/>
                <a:gd name="T3" fmla="*/ 0 h 19"/>
                <a:gd name="T4" fmla="*/ 0 w 15"/>
                <a:gd name="T5" fmla="*/ 4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4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4" name="Freeform 55"/>
            <p:cNvSpPr>
              <a:spLocks/>
            </p:cNvSpPr>
            <p:nvPr/>
          </p:nvSpPr>
          <p:spPr bwMode="auto">
            <a:xfrm>
              <a:off x="2160" y="2016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0"/>
                <a:gd name="T23" fmla="*/ 15 w 15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5" name="Freeform 56"/>
            <p:cNvSpPr>
              <a:spLocks/>
            </p:cNvSpPr>
            <p:nvPr/>
          </p:nvSpPr>
          <p:spPr bwMode="auto">
            <a:xfrm>
              <a:off x="2180" y="2045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4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14 w 14"/>
                <a:gd name="T9" fmla="*/ 19 h 19"/>
                <a:gd name="T10" fmla="*/ 14 w 14"/>
                <a:gd name="T11" fmla="*/ 15 h 19"/>
                <a:gd name="T12" fmla="*/ 4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19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6" name="Freeform 57"/>
            <p:cNvSpPr>
              <a:spLocks/>
            </p:cNvSpPr>
            <p:nvPr/>
          </p:nvSpPr>
          <p:spPr bwMode="auto">
            <a:xfrm>
              <a:off x="2199" y="2069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5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7" name="Freeform 58"/>
            <p:cNvSpPr>
              <a:spLocks/>
            </p:cNvSpPr>
            <p:nvPr/>
          </p:nvSpPr>
          <p:spPr bwMode="auto">
            <a:xfrm>
              <a:off x="2218" y="2098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8" name="Freeform 59"/>
            <p:cNvSpPr>
              <a:spLocks/>
            </p:cNvSpPr>
            <p:nvPr/>
          </p:nvSpPr>
          <p:spPr bwMode="auto">
            <a:xfrm>
              <a:off x="2237" y="2127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4 h 19"/>
                <a:gd name="T8" fmla="*/ 15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59" name="Freeform 60"/>
            <p:cNvSpPr>
              <a:spLocks/>
            </p:cNvSpPr>
            <p:nvPr/>
          </p:nvSpPr>
          <p:spPr bwMode="auto">
            <a:xfrm>
              <a:off x="2256" y="2151"/>
              <a:ext cx="20" cy="19"/>
            </a:xfrm>
            <a:custGeom>
              <a:avLst/>
              <a:gdLst>
                <a:gd name="T0" fmla="*/ 5 w 20"/>
                <a:gd name="T1" fmla="*/ 5 h 19"/>
                <a:gd name="T2" fmla="*/ 5 w 20"/>
                <a:gd name="T3" fmla="*/ 0 h 19"/>
                <a:gd name="T4" fmla="*/ 0 w 20"/>
                <a:gd name="T5" fmla="*/ 5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9"/>
                <a:gd name="T23" fmla="*/ 20 w 20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0" name="Freeform 61"/>
            <p:cNvSpPr>
              <a:spLocks/>
            </p:cNvSpPr>
            <p:nvPr/>
          </p:nvSpPr>
          <p:spPr bwMode="auto">
            <a:xfrm>
              <a:off x="2280" y="218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0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1" name="Freeform 62"/>
            <p:cNvSpPr>
              <a:spLocks/>
            </p:cNvSpPr>
            <p:nvPr/>
          </p:nvSpPr>
          <p:spPr bwMode="auto">
            <a:xfrm>
              <a:off x="2300" y="2208"/>
              <a:ext cx="14" cy="20"/>
            </a:xfrm>
            <a:custGeom>
              <a:avLst/>
              <a:gdLst>
                <a:gd name="T0" fmla="*/ 4 w 14"/>
                <a:gd name="T1" fmla="*/ 0 h 20"/>
                <a:gd name="T2" fmla="*/ 0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4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4" y="0"/>
                  </a:move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2" name="Freeform 63"/>
            <p:cNvSpPr>
              <a:spLocks/>
            </p:cNvSpPr>
            <p:nvPr/>
          </p:nvSpPr>
          <p:spPr bwMode="auto">
            <a:xfrm>
              <a:off x="2319" y="223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20 h 24"/>
                <a:gd name="T8" fmla="*/ 14 w 14"/>
                <a:gd name="T9" fmla="*/ 24 h 24"/>
                <a:gd name="T10" fmla="*/ 14 w 14"/>
                <a:gd name="T11" fmla="*/ 20 h 24"/>
                <a:gd name="T12" fmla="*/ 5 w 14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20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3" name="Freeform 64"/>
            <p:cNvSpPr>
              <a:spLocks/>
            </p:cNvSpPr>
            <p:nvPr/>
          </p:nvSpPr>
          <p:spPr bwMode="auto">
            <a:xfrm>
              <a:off x="2338" y="2261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4" name="Freeform 65"/>
            <p:cNvSpPr>
              <a:spLocks/>
            </p:cNvSpPr>
            <p:nvPr/>
          </p:nvSpPr>
          <p:spPr bwMode="auto">
            <a:xfrm>
              <a:off x="2357" y="22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5" name="Freeform 66"/>
            <p:cNvSpPr>
              <a:spLocks/>
            </p:cNvSpPr>
            <p:nvPr/>
          </p:nvSpPr>
          <p:spPr bwMode="auto">
            <a:xfrm>
              <a:off x="2376" y="2314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5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4"/>
                <a:gd name="T23" fmla="*/ 15 w 15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6" name="Freeform 67"/>
            <p:cNvSpPr>
              <a:spLocks/>
            </p:cNvSpPr>
            <p:nvPr/>
          </p:nvSpPr>
          <p:spPr bwMode="auto">
            <a:xfrm>
              <a:off x="2396" y="2343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7" name="Freeform 68"/>
            <p:cNvSpPr>
              <a:spLocks/>
            </p:cNvSpPr>
            <p:nvPr/>
          </p:nvSpPr>
          <p:spPr bwMode="auto">
            <a:xfrm>
              <a:off x="2415" y="2372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8" name="Freeform 69"/>
            <p:cNvSpPr>
              <a:spLocks/>
            </p:cNvSpPr>
            <p:nvPr/>
          </p:nvSpPr>
          <p:spPr bwMode="auto">
            <a:xfrm>
              <a:off x="2434" y="2396"/>
              <a:ext cx="19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5 w 19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4"/>
                <a:gd name="T23" fmla="*/ 19 w 19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69" name="Freeform 70"/>
            <p:cNvSpPr>
              <a:spLocks/>
            </p:cNvSpPr>
            <p:nvPr/>
          </p:nvSpPr>
          <p:spPr bwMode="auto">
            <a:xfrm>
              <a:off x="2453" y="2425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0" name="Freeform 71"/>
            <p:cNvSpPr>
              <a:spLocks/>
            </p:cNvSpPr>
            <p:nvPr/>
          </p:nvSpPr>
          <p:spPr bwMode="auto">
            <a:xfrm>
              <a:off x="2477" y="2453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0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0"/>
                <a:gd name="T23" fmla="*/ 15 w 15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10" y="15"/>
                  </a:lnTo>
                  <a:lnTo>
                    <a:pt x="10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1" name="Freeform 72"/>
            <p:cNvSpPr>
              <a:spLocks/>
            </p:cNvSpPr>
            <p:nvPr/>
          </p:nvSpPr>
          <p:spPr bwMode="auto">
            <a:xfrm>
              <a:off x="2496" y="2477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20 h 24"/>
                <a:gd name="T8" fmla="*/ 15 w 15"/>
                <a:gd name="T9" fmla="*/ 24 h 24"/>
                <a:gd name="T10" fmla="*/ 15 w 15"/>
                <a:gd name="T11" fmla="*/ 20 h 24"/>
                <a:gd name="T12" fmla="*/ 5 w 15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4"/>
                <a:gd name="T23" fmla="*/ 15 w 15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4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2" name="Freeform 73"/>
            <p:cNvSpPr>
              <a:spLocks/>
            </p:cNvSpPr>
            <p:nvPr/>
          </p:nvSpPr>
          <p:spPr bwMode="auto">
            <a:xfrm>
              <a:off x="2516" y="2506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3" name="Freeform 74"/>
            <p:cNvSpPr>
              <a:spLocks/>
            </p:cNvSpPr>
            <p:nvPr/>
          </p:nvSpPr>
          <p:spPr bwMode="auto">
            <a:xfrm>
              <a:off x="2535" y="25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4" name="Freeform 75"/>
            <p:cNvSpPr>
              <a:spLocks/>
            </p:cNvSpPr>
            <p:nvPr/>
          </p:nvSpPr>
          <p:spPr bwMode="auto">
            <a:xfrm>
              <a:off x="2554" y="2559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5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5" name="Freeform 76"/>
            <p:cNvSpPr>
              <a:spLocks/>
            </p:cNvSpPr>
            <p:nvPr/>
          </p:nvSpPr>
          <p:spPr bwMode="auto">
            <a:xfrm>
              <a:off x="2573" y="2588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6" name="Freeform 77"/>
            <p:cNvSpPr>
              <a:spLocks/>
            </p:cNvSpPr>
            <p:nvPr/>
          </p:nvSpPr>
          <p:spPr bwMode="auto">
            <a:xfrm>
              <a:off x="2592" y="2617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4 h 19"/>
                <a:gd name="T8" fmla="*/ 15 w 20"/>
                <a:gd name="T9" fmla="*/ 19 h 19"/>
                <a:gd name="T10" fmla="*/ 20 w 20"/>
                <a:gd name="T11" fmla="*/ 14 h 19"/>
                <a:gd name="T12" fmla="*/ 5 w 20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9"/>
                <a:gd name="T23" fmla="*/ 20 w 20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2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7" name="Freeform 78"/>
            <p:cNvSpPr>
              <a:spLocks/>
            </p:cNvSpPr>
            <p:nvPr/>
          </p:nvSpPr>
          <p:spPr bwMode="auto">
            <a:xfrm>
              <a:off x="2612" y="2641"/>
              <a:ext cx="19" cy="24"/>
            </a:xfrm>
            <a:custGeom>
              <a:avLst/>
              <a:gdLst>
                <a:gd name="T0" fmla="*/ 4 w 19"/>
                <a:gd name="T1" fmla="*/ 4 h 24"/>
                <a:gd name="T2" fmla="*/ 4 w 19"/>
                <a:gd name="T3" fmla="*/ 0 h 24"/>
                <a:gd name="T4" fmla="*/ 0 w 19"/>
                <a:gd name="T5" fmla="*/ 4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4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4"/>
                <a:gd name="T23" fmla="*/ 19 w 19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4">
                  <a:moveTo>
                    <a:pt x="4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8" name="Freeform 79"/>
            <p:cNvSpPr>
              <a:spLocks/>
            </p:cNvSpPr>
            <p:nvPr/>
          </p:nvSpPr>
          <p:spPr bwMode="auto">
            <a:xfrm>
              <a:off x="2631" y="2669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4 w 19"/>
                <a:gd name="T7" fmla="*/ 20 h 20"/>
                <a:gd name="T8" fmla="*/ 14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0"/>
                <a:gd name="T23" fmla="*/ 19 w 19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79" name="Freeform 80"/>
            <p:cNvSpPr>
              <a:spLocks/>
            </p:cNvSpPr>
            <p:nvPr/>
          </p:nvSpPr>
          <p:spPr bwMode="auto">
            <a:xfrm>
              <a:off x="2655" y="2698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9 w 14"/>
                <a:gd name="T9" fmla="*/ 19 h 19"/>
                <a:gd name="T10" fmla="*/ 14 w 14"/>
                <a:gd name="T11" fmla="*/ 15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9" y="15"/>
                  </a:lnTo>
                  <a:lnTo>
                    <a:pt x="9" y="19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0" name="Freeform 81"/>
            <p:cNvSpPr>
              <a:spLocks/>
            </p:cNvSpPr>
            <p:nvPr/>
          </p:nvSpPr>
          <p:spPr bwMode="auto">
            <a:xfrm>
              <a:off x="2674" y="272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0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0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1" name="Freeform 82"/>
            <p:cNvSpPr>
              <a:spLocks/>
            </p:cNvSpPr>
            <p:nvPr/>
          </p:nvSpPr>
          <p:spPr bwMode="auto">
            <a:xfrm>
              <a:off x="2693" y="2751"/>
              <a:ext cx="15" cy="19"/>
            </a:xfrm>
            <a:custGeom>
              <a:avLst/>
              <a:gdLst>
                <a:gd name="T0" fmla="*/ 5 w 15"/>
                <a:gd name="T1" fmla="*/ 5 h 19"/>
                <a:gd name="T2" fmla="*/ 0 w 15"/>
                <a:gd name="T3" fmla="*/ 0 h 19"/>
                <a:gd name="T4" fmla="*/ 0 w 15"/>
                <a:gd name="T5" fmla="*/ 5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2" name="Freeform 83"/>
            <p:cNvSpPr>
              <a:spLocks/>
            </p:cNvSpPr>
            <p:nvPr/>
          </p:nvSpPr>
          <p:spPr bwMode="auto">
            <a:xfrm>
              <a:off x="2713" y="2780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3" name="Freeform 84"/>
            <p:cNvSpPr>
              <a:spLocks/>
            </p:cNvSpPr>
            <p:nvPr/>
          </p:nvSpPr>
          <p:spPr bwMode="auto">
            <a:xfrm>
              <a:off x="2732" y="2804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4" name="Freeform 85"/>
            <p:cNvSpPr>
              <a:spLocks/>
            </p:cNvSpPr>
            <p:nvPr/>
          </p:nvSpPr>
          <p:spPr bwMode="auto">
            <a:xfrm>
              <a:off x="2751" y="2833"/>
              <a:ext cx="14" cy="19"/>
            </a:xfrm>
            <a:custGeom>
              <a:avLst/>
              <a:gdLst>
                <a:gd name="T0" fmla="*/ 5 w 14"/>
                <a:gd name="T1" fmla="*/ 4 h 19"/>
                <a:gd name="T2" fmla="*/ 5 w 14"/>
                <a:gd name="T3" fmla="*/ 0 h 19"/>
                <a:gd name="T4" fmla="*/ 0 w 14"/>
                <a:gd name="T5" fmla="*/ 4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4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5" name="Freeform 86"/>
            <p:cNvSpPr>
              <a:spLocks/>
            </p:cNvSpPr>
            <p:nvPr/>
          </p:nvSpPr>
          <p:spPr bwMode="auto">
            <a:xfrm>
              <a:off x="2770" y="2861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5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5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0"/>
                <a:gd name="T23" fmla="*/ 15 w 15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5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6" name="Freeform 87"/>
            <p:cNvSpPr>
              <a:spLocks/>
            </p:cNvSpPr>
            <p:nvPr/>
          </p:nvSpPr>
          <p:spPr bwMode="auto">
            <a:xfrm>
              <a:off x="2789" y="2885"/>
              <a:ext cx="20" cy="24"/>
            </a:xfrm>
            <a:custGeom>
              <a:avLst/>
              <a:gdLst>
                <a:gd name="T0" fmla="*/ 5 w 20"/>
                <a:gd name="T1" fmla="*/ 5 h 24"/>
                <a:gd name="T2" fmla="*/ 5 w 20"/>
                <a:gd name="T3" fmla="*/ 0 h 24"/>
                <a:gd name="T4" fmla="*/ 0 w 20"/>
                <a:gd name="T5" fmla="*/ 5 h 24"/>
                <a:gd name="T6" fmla="*/ 15 w 20"/>
                <a:gd name="T7" fmla="*/ 20 h 24"/>
                <a:gd name="T8" fmla="*/ 15 w 20"/>
                <a:gd name="T9" fmla="*/ 24 h 24"/>
                <a:gd name="T10" fmla="*/ 20 w 20"/>
                <a:gd name="T11" fmla="*/ 20 h 24"/>
                <a:gd name="T12" fmla="*/ 5 w 20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7" name="Freeform 88"/>
            <p:cNvSpPr>
              <a:spLocks/>
            </p:cNvSpPr>
            <p:nvPr/>
          </p:nvSpPr>
          <p:spPr bwMode="auto">
            <a:xfrm>
              <a:off x="2809" y="2914"/>
              <a:ext cx="19" cy="19"/>
            </a:xfrm>
            <a:custGeom>
              <a:avLst/>
              <a:gdLst>
                <a:gd name="T0" fmla="*/ 4 w 19"/>
                <a:gd name="T1" fmla="*/ 5 h 19"/>
                <a:gd name="T2" fmla="*/ 4 w 19"/>
                <a:gd name="T3" fmla="*/ 0 h 19"/>
                <a:gd name="T4" fmla="*/ 0 w 19"/>
                <a:gd name="T5" fmla="*/ 5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8" name="Freeform 89"/>
            <p:cNvSpPr>
              <a:spLocks/>
            </p:cNvSpPr>
            <p:nvPr/>
          </p:nvSpPr>
          <p:spPr bwMode="auto">
            <a:xfrm>
              <a:off x="2828" y="2943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5 h 19"/>
                <a:gd name="T8" fmla="*/ 14 w 19"/>
                <a:gd name="T9" fmla="*/ 19 h 19"/>
                <a:gd name="T10" fmla="*/ 19 w 19"/>
                <a:gd name="T11" fmla="*/ 15 h 19"/>
                <a:gd name="T12" fmla="*/ 5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89" name="Freeform 90"/>
            <p:cNvSpPr>
              <a:spLocks/>
            </p:cNvSpPr>
            <p:nvPr/>
          </p:nvSpPr>
          <p:spPr bwMode="auto">
            <a:xfrm>
              <a:off x="2852" y="2967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9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0" name="Freeform 91"/>
            <p:cNvSpPr>
              <a:spLocks/>
            </p:cNvSpPr>
            <p:nvPr/>
          </p:nvSpPr>
          <p:spPr bwMode="auto">
            <a:xfrm>
              <a:off x="2871" y="2996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10 w 14"/>
                <a:gd name="T7" fmla="*/ 19 h 19"/>
                <a:gd name="T8" fmla="*/ 10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1" name="Freeform 92"/>
            <p:cNvSpPr>
              <a:spLocks/>
            </p:cNvSpPr>
            <p:nvPr/>
          </p:nvSpPr>
          <p:spPr bwMode="auto">
            <a:xfrm>
              <a:off x="2890" y="3025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9"/>
                <a:gd name="T23" fmla="*/ 15 w 15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2" name="Freeform 93"/>
            <p:cNvSpPr>
              <a:spLocks/>
            </p:cNvSpPr>
            <p:nvPr/>
          </p:nvSpPr>
          <p:spPr bwMode="auto">
            <a:xfrm>
              <a:off x="2909" y="3049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4"/>
                <a:gd name="T23" fmla="*/ 15 w 15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3" name="Freeform 94"/>
            <p:cNvSpPr>
              <a:spLocks/>
            </p:cNvSpPr>
            <p:nvPr/>
          </p:nvSpPr>
          <p:spPr bwMode="auto">
            <a:xfrm>
              <a:off x="2929" y="3078"/>
              <a:ext cx="14" cy="19"/>
            </a:xfrm>
            <a:custGeom>
              <a:avLst/>
              <a:gdLst>
                <a:gd name="T0" fmla="*/ 4 w 14"/>
                <a:gd name="T1" fmla="*/ 4 h 19"/>
                <a:gd name="T2" fmla="*/ 0 w 14"/>
                <a:gd name="T3" fmla="*/ 0 h 19"/>
                <a:gd name="T4" fmla="*/ 0 w 14"/>
                <a:gd name="T5" fmla="*/ 4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4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4" name="Freeform 95"/>
            <p:cNvSpPr>
              <a:spLocks/>
            </p:cNvSpPr>
            <p:nvPr/>
          </p:nvSpPr>
          <p:spPr bwMode="auto">
            <a:xfrm>
              <a:off x="2948" y="3106"/>
              <a:ext cx="14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5" name="Freeform 96"/>
            <p:cNvSpPr>
              <a:spLocks/>
            </p:cNvSpPr>
            <p:nvPr/>
          </p:nvSpPr>
          <p:spPr bwMode="auto">
            <a:xfrm>
              <a:off x="2967" y="3130"/>
              <a:ext cx="19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20 h 24"/>
                <a:gd name="T8" fmla="*/ 14 w 19"/>
                <a:gd name="T9" fmla="*/ 24 h 24"/>
                <a:gd name="T10" fmla="*/ 19 w 19"/>
                <a:gd name="T11" fmla="*/ 20 h 24"/>
                <a:gd name="T12" fmla="*/ 5 w 19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4"/>
                <a:gd name="T23" fmla="*/ 19 w 19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6" name="Freeform 97"/>
            <p:cNvSpPr>
              <a:spLocks/>
            </p:cNvSpPr>
            <p:nvPr/>
          </p:nvSpPr>
          <p:spPr bwMode="auto">
            <a:xfrm>
              <a:off x="2986" y="3159"/>
              <a:ext cx="19" cy="19"/>
            </a:xfrm>
            <a:custGeom>
              <a:avLst/>
              <a:gdLst>
                <a:gd name="T0" fmla="*/ 5 w 19"/>
                <a:gd name="T1" fmla="*/ 5 h 19"/>
                <a:gd name="T2" fmla="*/ 5 w 19"/>
                <a:gd name="T3" fmla="*/ 0 h 19"/>
                <a:gd name="T4" fmla="*/ 0 w 19"/>
                <a:gd name="T5" fmla="*/ 5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7" name="Freeform 98"/>
            <p:cNvSpPr>
              <a:spLocks/>
            </p:cNvSpPr>
            <p:nvPr/>
          </p:nvSpPr>
          <p:spPr bwMode="auto">
            <a:xfrm>
              <a:off x="3005" y="3188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9"/>
                <a:gd name="T23" fmla="*/ 20 w 20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8" name="Freeform 99"/>
            <p:cNvSpPr>
              <a:spLocks/>
            </p:cNvSpPr>
            <p:nvPr/>
          </p:nvSpPr>
          <p:spPr bwMode="auto">
            <a:xfrm>
              <a:off x="3025" y="3212"/>
              <a:ext cx="19" cy="24"/>
            </a:xfrm>
            <a:custGeom>
              <a:avLst/>
              <a:gdLst>
                <a:gd name="T0" fmla="*/ 4 w 19"/>
                <a:gd name="T1" fmla="*/ 5 h 24"/>
                <a:gd name="T2" fmla="*/ 4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5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4"/>
                <a:gd name="T23" fmla="*/ 19 w 19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4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99" name="Freeform 100"/>
            <p:cNvSpPr>
              <a:spLocks/>
            </p:cNvSpPr>
            <p:nvPr/>
          </p:nvSpPr>
          <p:spPr bwMode="auto">
            <a:xfrm>
              <a:off x="3049" y="3241"/>
              <a:ext cx="14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0" name="Freeform 101"/>
            <p:cNvSpPr>
              <a:spLocks/>
            </p:cNvSpPr>
            <p:nvPr/>
          </p:nvSpPr>
          <p:spPr bwMode="auto">
            <a:xfrm>
              <a:off x="3068" y="3270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9"/>
                <a:gd name="T23" fmla="*/ 14 w 14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1" name="Freeform 102"/>
            <p:cNvSpPr>
              <a:spLocks/>
            </p:cNvSpPr>
            <p:nvPr/>
          </p:nvSpPr>
          <p:spPr bwMode="auto">
            <a:xfrm>
              <a:off x="3087" y="3294"/>
              <a:ext cx="14" cy="24"/>
            </a:xfrm>
            <a:custGeom>
              <a:avLst/>
              <a:gdLst>
                <a:gd name="T0" fmla="*/ 5 w 14"/>
                <a:gd name="T1" fmla="*/ 4 h 24"/>
                <a:gd name="T2" fmla="*/ 0 w 14"/>
                <a:gd name="T3" fmla="*/ 0 h 24"/>
                <a:gd name="T4" fmla="*/ 0 w 14"/>
                <a:gd name="T5" fmla="*/ 4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4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4"/>
                <a:gd name="T23" fmla="*/ 14 w 1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4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2" name="Freeform 103"/>
            <p:cNvSpPr>
              <a:spLocks/>
            </p:cNvSpPr>
            <p:nvPr/>
          </p:nvSpPr>
          <p:spPr bwMode="auto">
            <a:xfrm>
              <a:off x="3106" y="3322"/>
              <a:ext cx="15" cy="20"/>
            </a:xfrm>
            <a:custGeom>
              <a:avLst/>
              <a:gdLst>
                <a:gd name="T0" fmla="*/ 5 w 15"/>
                <a:gd name="T1" fmla="*/ 5 h 20"/>
                <a:gd name="T2" fmla="*/ 0 w 15"/>
                <a:gd name="T3" fmla="*/ 0 h 20"/>
                <a:gd name="T4" fmla="*/ 0 w 15"/>
                <a:gd name="T5" fmla="*/ 5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5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0"/>
                <a:gd name="T23" fmla="*/ 15 w 15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0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3" name="Freeform 104"/>
            <p:cNvSpPr>
              <a:spLocks/>
            </p:cNvSpPr>
            <p:nvPr/>
          </p:nvSpPr>
          <p:spPr bwMode="auto">
            <a:xfrm>
              <a:off x="3125" y="3351"/>
              <a:ext cx="10" cy="5"/>
            </a:xfrm>
            <a:custGeom>
              <a:avLst/>
              <a:gdLst>
                <a:gd name="T0" fmla="*/ 5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5 w 10"/>
                <a:gd name="T7" fmla="*/ 5 h 5"/>
                <a:gd name="T8" fmla="*/ 5 w 10"/>
                <a:gd name="T9" fmla="*/ 5 h 5"/>
                <a:gd name="T10" fmla="*/ 10 w 10"/>
                <a:gd name="T11" fmla="*/ 5 h 5"/>
                <a:gd name="T12" fmla="*/ 5 w 10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04" name="Freeform 105"/>
            <p:cNvSpPr>
              <a:spLocks/>
            </p:cNvSpPr>
            <p:nvPr/>
          </p:nvSpPr>
          <p:spPr bwMode="auto">
            <a:xfrm>
              <a:off x="3097" y="3332"/>
              <a:ext cx="62" cy="67"/>
            </a:xfrm>
            <a:custGeom>
              <a:avLst/>
              <a:gdLst>
                <a:gd name="T0" fmla="*/ 0 w 62"/>
                <a:gd name="T1" fmla="*/ 38 h 67"/>
                <a:gd name="T2" fmla="*/ 62 w 62"/>
                <a:gd name="T3" fmla="*/ 67 h 67"/>
                <a:gd name="T4" fmla="*/ 48 w 62"/>
                <a:gd name="T5" fmla="*/ 0 h 67"/>
                <a:gd name="T6" fmla="*/ 0 w 62"/>
                <a:gd name="T7" fmla="*/ 38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67"/>
                <a:gd name="T14" fmla="*/ 62 w 62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67">
                  <a:moveTo>
                    <a:pt x="0" y="38"/>
                  </a:moveTo>
                  <a:lnTo>
                    <a:pt x="62" y="67"/>
                  </a:lnTo>
                  <a:lnTo>
                    <a:pt x="4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055" name="Group 106"/>
          <p:cNvGrpSpPr>
            <a:grpSpLocks/>
          </p:cNvGrpSpPr>
          <p:nvPr/>
        </p:nvGrpSpPr>
        <p:grpSpPr bwMode="auto">
          <a:xfrm>
            <a:off x="2960688" y="2757488"/>
            <a:ext cx="3419475" cy="930275"/>
            <a:chOff x="2204" y="1440"/>
            <a:chExt cx="1915" cy="586"/>
          </a:xfrm>
        </p:grpSpPr>
        <p:sp>
          <p:nvSpPr>
            <p:cNvPr id="44081" name="Freeform 107"/>
            <p:cNvSpPr>
              <a:spLocks/>
            </p:cNvSpPr>
            <p:nvPr/>
          </p:nvSpPr>
          <p:spPr bwMode="auto">
            <a:xfrm>
              <a:off x="2204" y="144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5 h 10"/>
                <a:gd name="T10" fmla="*/ 19 w 19"/>
                <a:gd name="T11" fmla="*/ 5 h 10"/>
                <a:gd name="T12" fmla="*/ 0 w 1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0"/>
                <a:gd name="T23" fmla="*/ 19 w 1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2" name="Freeform 108"/>
            <p:cNvSpPr>
              <a:spLocks/>
            </p:cNvSpPr>
            <p:nvPr/>
          </p:nvSpPr>
          <p:spPr bwMode="auto">
            <a:xfrm>
              <a:off x="2232" y="1445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10 h 14"/>
                <a:gd name="T10" fmla="*/ 24 w 24"/>
                <a:gd name="T11" fmla="*/ 10 h 14"/>
                <a:gd name="T12" fmla="*/ 5 w 2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4"/>
                <a:gd name="T23" fmla="*/ 24 w 2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3" name="Freeform 109"/>
            <p:cNvSpPr>
              <a:spLocks/>
            </p:cNvSpPr>
            <p:nvPr/>
          </p:nvSpPr>
          <p:spPr bwMode="auto">
            <a:xfrm>
              <a:off x="2266" y="1455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4 h 14"/>
                <a:gd name="T4" fmla="*/ 0 w 24"/>
                <a:gd name="T5" fmla="*/ 4 h 14"/>
                <a:gd name="T6" fmla="*/ 19 w 24"/>
                <a:gd name="T7" fmla="*/ 14 h 14"/>
                <a:gd name="T8" fmla="*/ 24 w 24"/>
                <a:gd name="T9" fmla="*/ 9 h 14"/>
                <a:gd name="T10" fmla="*/ 19 w 24"/>
                <a:gd name="T11" fmla="*/ 9 h 14"/>
                <a:gd name="T12" fmla="*/ 0 w 2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4"/>
                <a:gd name="T23" fmla="*/ 24 w 2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4">
                  <a:moveTo>
                    <a:pt x="0" y="0"/>
                  </a:moveTo>
                  <a:lnTo>
                    <a:pt x="0" y="4"/>
                  </a:lnTo>
                  <a:lnTo>
                    <a:pt x="19" y="14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4" name="Freeform 110"/>
            <p:cNvSpPr>
              <a:spLocks/>
            </p:cNvSpPr>
            <p:nvPr/>
          </p:nvSpPr>
          <p:spPr bwMode="auto">
            <a:xfrm>
              <a:off x="2300" y="1464"/>
              <a:ext cx="19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5 h 15"/>
                <a:gd name="T4" fmla="*/ 0 w 19"/>
                <a:gd name="T5" fmla="*/ 5 h 15"/>
                <a:gd name="T6" fmla="*/ 19 w 19"/>
                <a:gd name="T7" fmla="*/ 15 h 15"/>
                <a:gd name="T8" fmla="*/ 19 w 19"/>
                <a:gd name="T9" fmla="*/ 10 h 15"/>
                <a:gd name="T10" fmla="*/ 19 w 19"/>
                <a:gd name="T11" fmla="*/ 10 h 15"/>
                <a:gd name="T12" fmla="*/ 0 w 19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5"/>
                <a:gd name="T23" fmla="*/ 19 w 19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5">
                  <a:moveTo>
                    <a:pt x="0" y="0"/>
                  </a:moveTo>
                  <a:lnTo>
                    <a:pt x="0" y="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5" name="Freeform 111"/>
            <p:cNvSpPr>
              <a:spLocks/>
            </p:cNvSpPr>
            <p:nvPr/>
          </p:nvSpPr>
          <p:spPr bwMode="auto">
            <a:xfrm>
              <a:off x="2328" y="1474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4"/>
                <a:gd name="T23" fmla="*/ 24 w 2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6" name="Freeform 112"/>
            <p:cNvSpPr>
              <a:spLocks/>
            </p:cNvSpPr>
            <p:nvPr/>
          </p:nvSpPr>
          <p:spPr bwMode="auto">
            <a:xfrm>
              <a:off x="2362" y="1483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19 w 24"/>
                <a:gd name="T7" fmla="*/ 15 h 15"/>
                <a:gd name="T8" fmla="*/ 24 w 24"/>
                <a:gd name="T9" fmla="*/ 10 h 15"/>
                <a:gd name="T10" fmla="*/ 19 w 24"/>
                <a:gd name="T11" fmla="*/ 10 h 15"/>
                <a:gd name="T12" fmla="*/ 5 w 2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5"/>
                <a:gd name="T23" fmla="*/ 24 w 2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7" name="Freeform 113"/>
            <p:cNvSpPr>
              <a:spLocks/>
            </p:cNvSpPr>
            <p:nvPr/>
          </p:nvSpPr>
          <p:spPr bwMode="auto">
            <a:xfrm>
              <a:off x="2396" y="1493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5 h 14"/>
                <a:gd name="T4" fmla="*/ 0 w 24"/>
                <a:gd name="T5" fmla="*/ 5 h 14"/>
                <a:gd name="T6" fmla="*/ 19 w 24"/>
                <a:gd name="T7" fmla="*/ 14 h 14"/>
                <a:gd name="T8" fmla="*/ 24 w 24"/>
                <a:gd name="T9" fmla="*/ 10 h 14"/>
                <a:gd name="T10" fmla="*/ 19 w 24"/>
                <a:gd name="T11" fmla="*/ 10 h 14"/>
                <a:gd name="T12" fmla="*/ 0 w 2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4"/>
                <a:gd name="T23" fmla="*/ 24 w 2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4">
                  <a:moveTo>
                    <a:pt x="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8" name="Freeform 114"/>
            <p:cNvSpPr>
              <a:spLocks/>
            </p:cNvSpPr>
            <p:nvPr/>
          </p:nvSpPr>
          <p:spPr bwMode="auto">
            <a:xfrm>
              <a:off x="2424" y="1503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4 h 14"/>
                <a:gd name="T4" fmla="*/ 5 w 24"/>
                <a:gd name="T5" fmla="*/ 4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4"/>
                <a:gd name="T23" fmla="*/ 24 w 2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4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9" name="Freeform 115"/>
            <p:cNvSpPr>
              <a:spLocks/>
            </p:cNvSpPr>
            <p:nvPr/>
          </p:nvSpPr>
          <p:spPr bwMode="auto">
            <a:xfrm>
              <a:off x="2458" y="1512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24 w 24"/>
                <a:gd name="T7" fmla="*/ 15 h 15"/>
                <a:gd name="T8" fmla="*/ 24 w 24"/>
                <a:gd name="T9" fmla="*/ 10 h 15"/>
                <a:gd name="T10" fmla="*/ 24 w 24"/>
                <a:gd name="T11" fmla="*/ 10 h 15"/>
                <a:gd name="T12" fmla="*/ 5 w 2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5"/>
                <a:gd name="T23" fmla="*/ 24 w 2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5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0" name="Freeform 116"/>
            <p:cNvSpPr>
              <a:spLocks/>
            </p:cNvSpPr>
            <p:nvPr/>
          </p:nvSpPr>
          <p:spPr bwMode="auto">
            <a:xfrm>
              <a:off x="2492" y="1522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5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0" y="0"/>
                  </a:move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1" name="Freeform 117"/>
            <p:cNvSpPr>
              <a:spLocks/>
            </p:cNvSpPr>
            <p:nvPr/>
          </p:nvSpPr>
          <p:spPr bwMode="auto">
            <a:xfrm>
              <a:off x="2525" y="1531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0"/>
                <a:gd name="T23" fmla="*/ 19 w 1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2" name="Freeform 118"/>
            <p:cNvSpPr>
              <a:spLocks/>
            </p:cNvSpPr>
            <p:nvPr/>
          </p:nvSpPr>
          <p:spPr bwMode="auto">
            <a:xfrm>
              <a:off x="2554" y="1541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3" name="Freeform 119"/>
            <p:cNvSpPr>
              <a:spLocks/>
            </p:cNvSpPr>
            <p:nvPr/>
          </p:nvSpPr>
          <p:spPr bwMode="auto">
            <a:xfrm>
              <a:off x="2588" y="1551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4 h 9"/>
                <a:gd name="T4" fmla="*/ 4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4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4" name="Freeform 120"/>
            <p:cNvSpPr>
              <a:spLocks/>
            </p:cNvSpPr>
            <p:nvPr/>
          </p:nvSpPr>
          <p:spPr bwMode="auto">
            <a:xfrm>
              <a:off x="2621" y="1560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5" name="Freeform 121"/>
            <p:cNvSpPr>
              <a:spLocks/>
            </p:cNvSpPr>
            <p:nvPr/>
          </p:nvSpPr>
          <p:spPr bwMode="auto">
            <a:xfrm>
              <a:off x="2650" y="157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6" name="Freeform 122"/>
            <p:cNvSpPr>
              <a:spLocks/>
            </p:cNvSpPr>
            <p:nvPr/>
          </p:nvSpPr>
          <p:spPr bwMode="auto">
            <a:xfrm>
              <a:off x="2684" y="1579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5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4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7" name="Freeform 123"/>
            <p:cNvSpPr>
              <a:spLocks/>
            </p:cNvSpPr>
            <p:nvPr/>
          </p:nvSpPr>
          <p:spPr bwMode="auto">
            <a:xfrm>
              <a:off x="2717" y="158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20 w 24"/>
                <a:gd name="T7" fmla="*/ 10 h 10"/>
                <a:gd name="T8" fmla="*/ 24 w 24"/>
                <a:gd name="T9" fmla="*/ 10 h 10"/>
                <a:gd name="T10" fmla="*/ 20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8" name="Freeform 124"/>
            <p:cNvSpPr>
              <a:spLocks/>
            </p:cNvSpPr>
            <p:nvPr/>
          </p:nvSpPr>
          <p:spPr bwMode="auto">
            <a:xfrm>
              <a:off x="2751" y="1599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4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4 h 9"/>
                <a:gd name="T12" fmla="*/ 0 w 19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9"/>
                <a:gd name="T23" fmla="*/ 19 w 19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9">
                  <a:moveTo>
                    <a:pt x="0" y="0"/>
                  </a:moveTo>
                  <a:lnTo>
                    <a:pt x="0" y="4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99" name="Freeform 125"/>
            <p:cNvSpPr>
              <a:spLocks/>
            </p:cNvSpPr>
            <p:nvPr/>
          </p:nvSpPr>
          <p:spPr bwMode="auto">
            <a:xfrm>
              <a:off x="2780" y="160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0" name="Freeform 126"/>
            <p:cNvSpPr>
              <a:spLocks/>
            </p:cNvSpPr>
            <p:nvPr/>
          </p:nvSpPr>
          <p:spPr bwMode="auto">
            <a:xfrm>
              <a:off x="2813" y="1618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1" name="Freeform 127"/>
            <p:cNvSpPr>
              <a:spLocks/>
            </p:cNvSpPr>
            <p:nvPr/>
          </p:nvSpPr>
          <p:spPr bwMode="auto">
            <a:xfrm>
              <a:off x="2847" y="1627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2" name="Freeform 128"/>
            <p:cNvSpPr>
              <a:spLocks/>
            </p:cNvSpPr>
            <p:nvPr/>
          </p:nvSpPr>
          <p:spPr bwMode="auto">
            <a:xfrm>
              <a:off x="2876" y="163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3" name="Freeform 129"/>
            <p:cNvSpPr>
              <a:spLocks/>
            </p:cNvSpPr>
            <p:nvPr/>
          </p:nvSpPr>
          <p:spPr bwMode="auto">
            <a:xfrm>
              <a:off x="2909" y="164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4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4" name="Freeform 130"/>
            <p:cNvSpPr>
              <a:spLocks/>
            </p:cNvSpPr>
            <p:nvPr/>
          </p:nvSpPr>
          <p:spPr bwMode="auto">
            <a:xfrm>
              <a:off x="2943" y="165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5" name="Freeform 131"/>
            <p:cNvSpPr>
              <a:spLocks/>
            </p:cNvSpPr>
            <p:nvPr/>
          </p:nvSpPr>
          <p:spPr bwMode="auto">
            <a:xfrm>
              <a:off x="2977" y="1666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5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5 h 9"/>
                <a:gd name="T12" fmla="*/ 0 w 19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9"/>
                <a:gd name="T23" fmla="*/ 19 w 19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9">
                  <a:moveTo>
                    <a:pt x="0" y="0"/>
                  </a:moveTo>
                  <a:lnTo>
                    <a:pt x="0" y="5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6" name="Freeform 132"/>
            <p:cNvSpPr>
              <a:spLocks/>
            </p:cNvSpPr>
            <p:nvPr/>
          </p:nvSpPr>
          <p:spPr bwMode="auto">
            <a:xfrm>
              <a:off x="3005" y="167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7" name="Freeform 133"/>
            <p:cNvSpPr>
              <a:spLocks/>
            </p:cNvSpPr>
            <p:nvPr/>
          </p:nvSpPr>
          <p:spPr bwMode="auto">
            <a:xfrm>
              <a:off x="3039" y="168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8" name="Freeform 134"/>
            <p:cNvSpPr>
              <a:spLocks/>
            </p:cNvSpPr>
            <p:nvPr/>
          </p:nvSpPr>
          <p:spPr bwMode="auto">
            <a:xfrm>
              <a:off x="3073" y="1695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4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0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0" y="0"/>
                  </a:moveTo>
                  <a:lnTo>
                    <a:pt x="0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9" name="Freeform 135"/>
            <p:cNvSpPr>
              <a:spLocks/>
            </p:cNvSpPr>
            <p:nvPr/>
          </p:nvSpPr>
          <p:spPr bwMode="auto">
            <a:xfrm>
              <a:off x="3101" y="170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0" name="Freeform 136"/>
            <p:cNvSpPr>
              <a:spLocks/>
            </p:cNvSpPr>
            <p:nvPr/>
          </p:nvSpPr>
          <p:spPr bwMode="auto">
            <a:xfrm>
              <a:off x="3135" y="1714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1" name="Freeform 137"/>
            <p:cNvSpPr>
              <a:spLocks/>
            </p:cNvSpPr>
            <p:nvPr/>
          </p:nvSpPr>
          <p:spPr bwMode="auto">
            <a:xfrm>
              <a:off x="3169" y="1723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2" name="Freeform 138"/>
            <p:cNvSpPr>
              <a:spLocks/>
            </p:cNvSpPr>
            <p:nvPr/>
          </p:nvSpPr>
          <p:spPr bwMode="auto">
            <a:xfrm>
              <a:off x="3202" y="1733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0"/>
                <a:gd name="T23" fmla="*/ 19 w 1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3" name="Freeform 139"/>
            <p:cNvSpPr>
              <a:spLocks/>
            </p:cNvSpPr>
            <p:nvPr/>
          </p:nvSpPr>
          <p:spPr bwMode="auto">
            <a:xfrm>
              <a:off x="3231" y="1743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4" name="Freeform 140"/>
            <p:cNvSpPr>
              <a:spLocks/>
            </p:cNvSpPr>
            <p:nvPr/>
          </p:nvSpPr>
          <p:spPr bwMode="auto">
            <a:xfrm>
              <a:off x="3265" y="1752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5" name="Freeform 141"/>
            <p:cNvSpPr>
              <a:spLocks/>
            </p:cNvSpPr>
            <p:nvPr/>
          </p:nvSpPr>
          <p:spPr bwMode="auto">
            <a:xfrm>
              <a:off x="3298" y="1762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6" name="Freeform 142"/>
            <p:cNvSpPr>
              <a:spLocks/>
            </p:cNvSpPr>
            <p:nvPr/>
          </p:nvSpPr>
          <p:spPr bwMode="auto">
            <a:xfrm>
              <a:off x="3327" y="1772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7" name="Freeform 143"/>
            <p:cNvSpPr>
              <a:spLocks/>
            </p:cNvSpPr>
            <p:nvPr/>
          </p:nvSpPr>
          <p:spPr bwMode="auto">
            <a:xfrm>
              <a:off x="3361" y="1781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8" name="Freeform 144"/>
            <p:cNvSpPr>
              <a:spLocks/>
            </p:cNvSpPr>
            <p:nvPr/>
          </p:nvSpPr>
          <p:spPr bwMode="auto">
            <a:xfrm>
              <a:off x="3394" y="1791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9" name="Freeform 145"/>
            <p:cNvSpPr>
              <a:spLocks/>
            </p:cNvSpPr>
            <p:nvPr/>
          </p:nvSpPr>
          <p:spPr bwMode="auto">
            <a:xfrm>
              <a:off x="3428" y="180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0"/>
                <a:gd name="T23" fmla="*/ 19 w 1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0" name="Freeform 146"/>
            <p:cNvSpPr>
              <a:spLocks/>
            </p:cNvSpPr>
            <p:nvPr/>
          </p:nvSpPr>
          <p:spPr bwMode="auto">
            <a:xfrm>
              <a:off x="3457" y="1810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1" name="Freeform 147"/>
            <p:cNvSpPr>
              <a:spLocks/>
            </p:cNvSpPr>
            <p:nvPr/>
          </p:nvSpPr>
          <p:spPr bwMode="auto">
            <a:xfrm>
              <a:off x="3490" y="182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4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2" name="Freeform 148"/>
            <p:cNvSpPr>
              <a:spLocks/>
            </p:cNvSpPr>
            <p:nvPr/>
          </p:nvSpPr>
          <p:spPr bwMode="auto">
            <a:xfrm>
              <a:off x="3524" y="182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3" name="Freeform 149"/>
            <p:cNvSpPr>
              <a:spLocks/>
            </p:cNvSpPr>
            <p:nvPr/>
          </p:nvSpPr>
          <p:spPr bwMode="auto">
            <a:xfrm>
              <a:off x="3553" y="1839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5 h 9"/>
                <a:gd name="T10" fmla="*/ 24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4" name="Freeform 150"/>
            <p:cNvSpPr>
              <a:spLocks/>
            </p:cNvSpPr>
            <p:nvPr/>
          </p:nvSpPr>
          <p:spPr bwMode="auto">
            <a:xfrm>
              <a:off x="3586" y="184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0 w 24"/>
                <a:gd name="T7" fmla="*/ 10 h 10"/>
                <a:gd name="T8" fmla="*/ 24 w 24"/>
                <a:gd name="T9" fmla="*/ 5 h 10"/>
                <a:gd name="T10" fmla="*/ 20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0" y="10"/>
                  </a:lnTo>
                  <a:lnTo>
                    <a:pt x="24" y="5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5" name="Freeform 151"/>
            <p:cNvSpPr>
              <a:spLocks/>
            </p:cNvSpPr>
            <p:nvPr/>
          </p:nvSpPr>
          <p:spPr bwMode="auto">
            <a:xfrm>
              <a:off x="3620" y="1858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6" name="Freeform 152"/>
            <p:cNvSpPr>
              <a:spLocks/>
            </p:cNvSpPr>
            <p:nvPr/>
          </p:nvSpPr>
          <p:spPr bwMode="auto">
            <a:xfrm>
              <a:off x="3654" y="1868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4 h 9"/>
                <a:gd name="T10" fmla="*/ 19 w 19"/>
                <a:gd name="T11" fmla="*/ 4 h 9"/>
                <a:gd name="T12" fmla="*/ 0 w 19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9"/>
                <a:gd name="T23" fmla="*/ 19 w 19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7" name="Freeform 153"/>
            <p:cNvSpPr>
              <a:spLocks/>
            </p:cNvSpPr>
            <p:nvPr/>
          </p:nvSpPr>
          <p:spPr bwMode="auto">
            <a:xfrm>
              <a:off x="3682" y="187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8" name="Freeform 154"/>
            <p:cNvSpPr>
              <a:spLocks/>
            </p:cNvSpPr>
            <p:nvPr/>
          </p:nvSpPr>
          <p:spPr bwMode="auto">
            <a:xfrm>
              <a:off x="3716" y="188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29" name="Freeform 155"/>
            <p:cNvSpPr>
              <a:spLocks/>
            </p:cNvSpPr>
            <p:nvPr/>
          </p:nvSpPr>
          <p:spPr bwMode="auto">
            <a:xfrm>
              <a:off x="3750" y="189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0" name="Freeform 156"/>
            <p:cNvSpPr>
              <a:spLocks/>
            </p:cNvSpPr>
            <p:nvPr/>
          </p:nvSpPr>
          <p:spPr bwMode="auto">
            <a:xfrm>
              <a:off x="3778" y="1906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1" name="Freeform 157"/>
            <p:cNvSpPr>
              <a:spLocks/>
            </p:cNvSpPr>
            <p:nvPr/>
          </p:nvSpPr>
          <p:spPr bwMode="auto">
            <a:xfrm>
              <a:off x="3812" y="1916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5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2" name="Freeform 158"/>
            <p:cNvSpPr>
              <a:spLocks/>
            </p:cNvSpPr>
            <p:nvPr/>
          </p:nvSpPr>
          <p:spPr bwMode="auto">
            <a:xfrm>
              <a:off x="3846" y="1925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3" name="Freeform 159"/>
            <p:cNvSpPr>
              <a:spLocks/>
            </p:cNvSpPr>
            <p:nvPr/>
          </p:nvSpPr>
          <p:spPr bwMode="auto">
            <a:xfrm>
              <a:off x="3879" y="1935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5 h 9"/>
                <a:gd name="T10" fmla="*/ 19 w 19"/>
                <a:gd name="T11" fmla="*/ 5 h 9"/>
                <a:gd name="T12" fmla="*/ 0 w 19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9"/>
                <a:gd name="T23" fmla="*/ 19 w 19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4" name="Freeform 160"/>
            <p:cNvSpPr>
              <a:spLocks/>
            </p:cNvSpPr>
            <p:nvPr/>
          </p:nvSpPr>
          <p:spPr bwMode="auto">
            <a:xfrm>
              <a:off x="3908" y="194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5" name="Freeform 161"/>
            <p:cNvSpPr>
              <a:spLocks/>
            </p:cNvSpPr>
            <p:nvPr/>
          </p:nvSpPr>
          <p:spPr bwMode="auto">
            <a:xfrm>
              <a:off x="3942" y="1954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6" name="Freeform 162"/>
            <p:cNvSpPr>
              <a:spLocks/>
            </p:cNvSpPr>
            <p:nvPr/>
          </p:nvSpPr>
          <p:spPr bwMode="auto">
            <a:xfrm>
              <a:off x="3975" y="1964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0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7" name="Freeform 163"/>
            <p:cNvSpPr>
              <a:spLocks/>
            </p:cNvSpPr>
            <p:nvPr/>
          </p:nvSpPr>
          <p:spPr bwMode="auto">
            <a:xfrm>
              <a:off x="4004" y="1973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0"/>
                <a:gd name="T23" fmla="*/ 24 w 2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8" name="Freeform 164"/>
            <p:cNvSpPr>
              <a:spLocks/>
            </p:cNvSpPr>
            <p:nvPr/>
          </p:nvSpPr>
          <p:spPr bwMode="auto">
            <a:xfrm>
              <a:off x="4038" y="1983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0 h 9"/>
                <a:gd name="T4" fmla="*/ 4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4 w 2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9"/>
                <a:gd name="T23" fmla="*/ 24 w 2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9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39" name="Freeform 165"/>
            <p:cNvSpPr>
              <a:spLocks/>
            </p:cNvSpPr>
            <p:nvPr/>
          </p:nvSpPr>
          <p:spPr bwMode="auto">
            <a:xfrm>
              <a:off x="4047" y="1964"/>
              <a:ext cx="72" cy="62"/>
            </a:xfrm>
            <a:custGeom>
              <a:avLst/>
              <a:gdLst>
                <a:gd name="T0" fmla="*/ 0 w 72"/>
                <a:gd name="T1" fmla="*/ 62 h 62"/>
                <a:gd name="T2" fmla="*/ 72 w 72"/>
                <a:gd name="T3" fmla="*/ 48 h 62"/>
                <a:gd name="T4" fmla="*/ 24 w 72"/>
                <a:gd name="T5" fmla="*/ 0 h 62"/>
                <a:gd name="T6" fmla="*/ 0 w 7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2"/>
                <a:gd name="T14" fmla="*/ 72 w 7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2">
                  <a:moveTo>
                    <a:pt x="0" y="62"/>
                  </a:moveTo>
                  <a:lnTo>
                    <a:pt x="72" y="48"/>
                  </a:lnTo>
                  <a:lnTo>
                    <a:pt x="24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056" name="Group 166"/>
          <p:cNvGrpSpPr>
            <a:grpSpLocks/>
          </p:cNvGrpSpPr>
          <p:nvPr/>
        </p:nvGrpSpPr>
        <p:grpSpPr bwMode="auto">
          <a:xfrm>
            <a:off x="4751388" y="5189538"/>
            <a:ext cx="274637" cy="212725"/>
            <a:chOff x="3207" y="2972"/>
            <a:chExt cx="154" cy="134"/>
          </a:xfrm>
        </p:grpSpPr>
        <p:sp>
          <p:nvSpPr>
            <p:cNvPr id="44075" name="Freeform 167"/>
            <p:cNvSpPr>
              <a:spLocks/>
            </p:cNvSpPr>
            <p:nvPr/>
          </p:nvSpPr>
          <p:spPr bwMode="auto">
            <a:xfrm>
              <a:off x="3207" y="2972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0 w 19"/>
                <a:gd name="T5" fmla="*/ 5 h 14"/>
                <a:gd name="T6" fmla="*/ 14 w 19"/>
                <a:gd name="T7" fmla="*/ 14 h 14"/>
                <a:gd name="T8" fmla="*/ 19 w 19"/>
                <a:gd name="T9" fmla="*/ 14 h 14"/>
                <a:gd name="T10" fmla="*/ 14 w 19"/>
                <a:gd name="T11" fmla="*/ 10 h 14"/>
                <a:gd name="T12" fmla="*/ 0 w 19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4"/>
                <a:gd name="T23" fmla="*/ 19 w 19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9" y="14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6" name="Freeform 168"/>
            <p:cNvSpPr>
              <a:spLocks/>
            </p:cNvSpPr>
            <p:nvPr/>
          </p:nvSpPr>
          <p:spPr bwMode="auto">
            <a:xfrm>
              <a:off x="3231" y="2991"/>
              <a:ext cx="19" cy="19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5 h 19"/>
                <a:gd name="T4" fmla="*/ 0 w 19"/>
                <a:gd name="T5" fmla="*/ 5 h 19"/>
                <a:gd name="T6" fmla="*/ 14 w 19"/>
                <a:gd name="T7" fmla="*/ 19 h 19"/>
                <a:gd name="T8" fmla="*/ 19 w 19"/>
                <a:gd name="T9" fmla="*/ 15 h 19"/>
                <a:gd name="T10" fmla="*/ 14 w 19"/>
                <a:gd name="T11" fmla="*/ 15 h 19"/>
                <a:gd name="T12" fmla="*/ 0 w 19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9"/>
                <a:gd name="T23" fmla="*/ 19 w 19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9">
                  <a:moveTo>
                    <a:pt x="0" y="0"/>
                  </a:moveTo>
                  <a:lnTo>
                    <a:pt x="0" y="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7" name="Freeform 169"/>
            <p:cNvSpPr>
              <a:spLocks/>
            </p:cNvSpPr>
            <p:nvPr/>
          </p:nvSpPr>
          <p:spPr bwMode="auto">
            <a:xfrm>
              <a:off x="3255" y="3015"/>
              <a:ext cx="19" cy="15"/>
            </a:xfrm>
            <a:custGeom>
              <a:avLst/>
              <a:gdLst>
                <a:gd name="T0" fmla="*/ 5 w 19"/>
                <a:gd name="T1" fmla="*/ 0 h 15"/>
                <a:gd name="T2" fmla="*/ 0 w 19"/>
                <a:gd name="T3" fmla="*/ 0 h 15"/>
                <a:gd name="T4" fmla="*/ 5 w 19"/>
                <a:gd name="T5" fmla="*/ 5 h 15"/>
                <a:gd name="T6" fmla="*/ 19 w 19"/>
                <a:gd name="T7" fmla="*/ 15 h 15"/>
                <a:gd name="T8" fmla="*/ 19 w 19"/>
                <a:gd name="T9" fmla="*/ 15 h 15"/>
                <a:gd name="T10" fmla="*/ 19 w 19"/>
                <a:gd name="T11" fmla="*/ 10 h 15"/>
                <a:gd name="T12" fmla="*/ 5 w 19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5"/>
                <a:gd name="T23" fmla="*/ 19 w 19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5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8" name="Freeform 170"/>
            <p:cNvSpPr>
              <a:spLocks/>
            </p:cNvSpPr>
            <p:nvPr/>
          </p:nvSpPr>
          <p:spPr bwMode="auto">
            <a:xfrm>
              <a:off x="3279" y="3034"/>
              <a:ext cx="19" cy="20"/>
            </a:xfrm>
            <a:custGeom>
              <a:avLst/>
              <a:gdLst>
                <a:gd name="T0" fmla="*/ 5 w 19"/>
                <a:gd name="T1" fmla="*/ 0 h 20"/>
                <a:gd name="T2" fmla="*/ 0 w 19"/>
                <a:gd name="T3" fmla="*/ 5 h 20"/>
                <a:gd name="T4" fmla="*/ 5 w 19"/>
                <a:gd name="T5" fmla="*/ 5 h 20"/>
                <a:gd name="T6" fmla="*/ 19 w 19"/>
                <a:gd name="T7" fmla="*/ 20 h 20"/>
                <a:gd name="T8" fmla="*/ 19 w 19"/>
                <a:gd name="T9" fmla="*/ 15 h 20"/>
                <a:gd name="T10" fmla="*/ 19 w 19"/>
                <a:gd name="T11" fmla="*/ 15 h 20"/>
                <a:gd name="T12" fmla="*/ 5 w 19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20"/>
                <a:gd name="T23" fmla="*/ 19 w 19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2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20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9" name="Freeform 171"/>
            <p:cNvSpPr>
              <a:spLocks/>
            </p:cNvSpPr>
            <p:nvPr/>
          </p:nvSpPr>
          <p:spPr bwMode="auto">
            <a:xfrm>
              <a:off x="3308" y="3058"/>
              <a:ext cx="14" cy="20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0 h 20"/>
                <a:gd name="T4" fmla="*/ 0 w 14"/>
                <a:gd name="T5" fmla="*/ 5 h 20"/>
                <a:gd name="T6" fmla="*/ 14 w 14"/>
                <a:gd name="T7" fmla="*/ 20 h 20"/>
                <a:gd name="T8" fmla="*/ 14 w 14"/>
                <a:gd name="T9" fmla="*/ 15 h 20"/>
                <a:gd name="T10" fmla="*/ 14 w 14"/>
                <a:gd name="T11" fmla="*/ 15 h 20"/>
                <a:gd name="T12" fmla="*/ 0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0" name="Freeform 172"/>
            <p:cNvSpPr>
              <a:spLocks/>
            </p:cNvSpPr>
            <p:nvPr/>
          </p:nvSpPr>
          <p:spPr bwMode="auto">
            <a:xfrm>
              <a:off x="3293" y="3044"/>
              <a:ext cx="68" cy="62"/>
            </a:xfrm>
            <a:custGeom>
              <a:avLst/>
              <a:gdLst>
                <a:gd name="T0" fmla="*/ 0 w 68"/>
                <a:gd name="T1" fmla="*/ 48 h 62"/>
                <a:gd name="T2" fmla="*/ 68 w 68"/>
                <a:gd name="T3" fmla="*/ 62 h 62"/>
                <a:gd name="T4" fmla="*/ 39 w 68"/>
                <a:gd name="T5" fmla="*/ 0 h 62"/>
                <a:gd name="T6" fmla="*/ 0 w 68"/>
                <a:gd name="T7" fmla="*/ 48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62"/>
                <a:gd name="T14" fmla="*/ 68 w 68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62">
                  <a:moveTo>
                    <a:pt x="0" y="48"/>
                  </a:moveTo>
                  <a:lnTo>
                    <a:pt x="68" y="62"/>
                  </a:lnTo>
                  <a:lnTo>
                    <a:pt x="39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057" name="Group 173"/>
          <p:cNvGrpSpPr>
            <a:grpSpLocks/>
          </p:cNvGrpSpPr>
          <p:nvPr/>
        </p:nvGrpSpPr>
        <p:grpSpPr bwMode="auto">
          <a:xfrm>
            <a:off x="5384800" y="4283075"/>
            <a:ext cx="309563" cy="152400"/>
            <a:chOff x="3562" y="2401"/>
            <a:chExt cx="173" cy="96"/>
          </a:xfrm>
        </p:grpSpPr>
        <p:sp>
          <p:nvSpPr>
            <p:cNvPr id="44069" name="Freeform 174"/>
            <p:cNvSpPr>
              <a:spLocks/>
            </p:cNvSpPr>
            <p:nvPr/>
          </p:nvSpPr>
          <p:spPr bwMode="auto">
            <a:xfrm>
              <a:off x="3562" y="2401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0 w 20"/>
                <a:gd name="T3" fmla="*/ 0 h 14"/>
                <a:gd name="T4" fmla="*/ 0 w 20"/>
                <a:gd name="T5" fmla="*/ 4 h 14"/>
                <a:gd name="T6" fmla="*/ 15 w 20"/>
                <a:gd name="T7" fmla="*/ 14 h 14"/>
                <a:gd name="T8" fmla="*/ 20 w 20"/>
                <a:gd name="T9" fmla="*/ 9 h 14"/>
                <a:gd name="T10" fmla="*/ 15 w 20"/>
                <a:gd name="T11" fmla="*/ 9 h 14"/>
                <a:gd name="T12" fmla="*/ 0 w 20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4"/>
                <a:gd name="T23" fmla="*/ 20 w 20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5" y="14"/>
                  </a:lnTo>
                  <a:lnTo>
                    <a:pt x="20" y="9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0" name="Freeform 175"/>
            <p:cNvSpPr>
              <a:spLocks/>
            </p:cNvSpPr>
            <p:nvPr/>
          </p:nvSpPr>
          <p:spPr bwMode="auto">
            <a:xfrm>
              <a:off x="3591" y="2415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5 h 14"/>
                <a:gd name="T4" fmla="*/ 0 w 19"/>
                <a:gd name="T5" fmla="*/ 5 h 14"/>
                <a:gd name="T6" fmla="*/ 15 w 19"/>
                <a:gd name="T7" fmla="*/ 14 h 14"/>
                <a:gd name="T8" fmla="*/ 19 w 19"/>
                <a:gd name="T9" fmla="*/ 14 h 14"/>
                <a:gd name="T10" fmla="*/ 15 w 19"/>
                <a:gd name="T11" fmla="*/ 10 h 14"/>
                <a:gd name="T12" fmla="*/ 0 w 19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4"/>
                <a:gd name="T23" fmla="*/ 19 w 19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4">
                  <a:moveTo>
                    <a:pt x="0" y="0"/>
                  </a:moveTo>
                  <a:lnTo>
                    <a:pt x="0" y="5"/>
                  </a:lnTo>
                  <a:lnTo>
                    <a:pt x="15" y="14"/>
                  </a:lnTo>
                  <a:lnTo>
                    <a:pt x="19" y="14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1" name="Freeform 176"/>
            <p:cNvSpPr>
              <a:spLocks/>
            </p:cNvSpPr>
            <p:nvPr/>
          </p:nvSpPr>
          <p:spPr bwMode="auto">
            <a:xfrm>
              <a:off x="3620" y="2434"/>
              <a:ext cx="19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0 h 15"/>
                <a:gd name="T4" fmla="*/ 0 w 19"/>
                <a:gd name="T5" fmla="*/ 5 h 15"/>
                <a:gd name="T6" fmla="*/ 14 w 19"/>
                <a:gd name="T7" fmla="*/ 15 h 15"/>
                <a:gd name="T8" fmla="*/ 19 w 19"/>
                <a:gd name="T9" fmla="*/ 10 h 15"/>
                <a:gd name="T10" fmla="*/ 14 w 19"/>
                <a:gd name="T11" fmla="*/ 10 h 15"/>
                <a:gd name="T12" fmla="*/ 0 w 19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5"/>
                <a:gd name="T23" fmla="*/ 19 w 19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5"/>
                  </a:lnTo>
                  <a:lnTo>
                    <a:pt x="19" y="10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2" name="Freeform 177"/>
            <p:cNvSpPr>
              <a:spLocks/>
            </p:cNvSpPr>
            <p:nvPr/>
          </p:nvSpPr>
          <p:spPr bwMode="auto">
            <a:xfrm>
              <a:off x="3649" y="2449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4 h 14"/>
                <a:gd name="T4" fmla="*/ 0 w 19"/>
                <a:gd name="T5" fmla="*/ 4 h 14"/>
                <a:gd name="T6" fmla="*/ 19 w 19"/>
                <a:gd name="T7" fmla="*/ 14 h 14"/>
                <a:gd name="T8" fmla="*/ 19 w 19"/>
                <a:gd name="T9" fmla="*/ 14 h 14"/>
                <a:gd name="T10" fmla="*/ 19 w 19"/>
                <a:gd name="T11" fmla="*/ 9 h 14"/>
                <a:gd name="T12" fmla="*/ 0 w 19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4"/>
                <a:gd name="T23" fmla="*/ 19 w 19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4">
                  <a:moveTo>
                    <a:pt x="0" y="0"/>
                  </a:moveTo>
                  <a:lnTo>
                    <a:pt x="0" y="4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3" name="Freeform 178"/>
            <p:cNvSpPr>
              <a:spLocks/>
            </p:cNvSpPr>
            <p:nvPr/>
          </p:nvSpPr>
          <p:spPr bwMode="auto">
            <a:xfrm>
              <a:off x="3678" y="2468"/>
              <a:ext cx="14" cy="14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0 h 14"/>
                <a:gd name="T4" fmla="*/ 0 w 14"/>
                <a:gd name="T5" fmla="*/ 5 h 14"/>
                <a:gd name="T6" fmla="*/ 14 w 14"/>
                <a:gd name="T7" fmla="*/ 14 h 14"/>
                <a:gd name="T8" fmla="*/ 14 w 14"/>
                <a:gd name="T9" fmla="*/ 9 h 14"/>
                <a:gd name="T10" fmla="*/ 14 w 14"/>
                <a:gd name="T11" fmla="*/ 9 h 14"/>
                <a:gd name="T12" fmla="*/ 0 w 14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4"/>
                <a:gd name="T23" fmla="*/ 14 w 14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74" name="Freeform 179"/>
            <p:cNvSpPr>
              <a:spLocks/>
            </p:cNvSpPr>
            <p:nvPr/>
          </p:nvSpPr>
          <p:spPr bwMode="auto">
            <a:xfrm>
              <a:off x="3663" y="2444"/>
              <a:ext cx="72" cy="53"/>
            </a:xfrm>
            <a:custGeom>
              <a:avLst/>
              <a:gdLst>
                <a:gd name="T0" fmla="*/ 0 w 72"/>
                <a:gd name="T1" fmla="*/ 53 h 53"/>
                <a:gd name="T2" fmla="*/ 72 w 72"/>
                <a:gd name="T3" fmla="*/ 53 h 53"/>
                <a:gd name="T4" fmla="*/ 29 w 72"/>
                <a:gd name="T5" fmla="*/ 0 h 53"/>
                <a:gd name="T6" fmla="*/ 0 w 72"/>
                <a:gd name="T7" fmla="*/ 53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53"/>
                <a:gd name="T14" fmla="*/ 72 w 72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53">
                  <a:moveTo>
                    <a:pt x="0" y="53"/>
                  </a:moveTo>
                  <a:lnTo>
                    <a:pt x="72" y="53"/>
                  </a:lnTo>
                  <a:lnTo>
                    <a:pt x="29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058" name="Group 180"/>
          <p:cNvGrpSpPr>
            <a:grpSpLocks/>
          </p:cNvGrpSpPr>
          <p:nvPr/>
        </p:nvGrpSpPr>
        <p:grpSpPr bwMode="auto">
          <a:xfrm>
            <a:off x="2376488" y="2697163"/>
            <a:ext cx="736600" cy="433387"/>
            <a:chOff x="1877" y="1402"/>
            <a:chExt cx="413" cy="273"/>
          </a:xfrm>
        </p:grpSpPr>
        <p:sp>
          <p:nvSpPr>
            <p:cNvPr id="44067" name="Freeform 181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3"/>
                <a:gd name="T25" fmla="*/ 0 h 273"/>
                <a:gd name="T26" fmla="*/ 413 w 413"/>
                <a:gd name="T27" fmla="*/ 273 h 2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8" name="Freeform 182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3"/>
                <a:gd name="T25" fmla="*/ 0 h 273"/>
                <a:gd name="T26" fmla="*/ 413 w 413"/>
                <a:gd name="T27" fmla="*/ 273 h 2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8967" name="Line 183"/>
          <p:cNvSpPr>
            <a:spLocks noChangeShapeType="1"/>
          </p:cNvSpPr>
          <p:nvPr/>
        </p:nvSpPr>
        <p:spPr bwMode="auto">
          <a:xfrm flipV="1">
            <a:off x="995363" y="2438400"/>
            <a:ext cx="428625" cy="3048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68" name="Line 184"/>
          <p:cNvSpPr>
            <a:spLocks noChangeShapeType="1"/>
          </p:cNvSpPr>
          <p:nvPr/>
        </p:nvSpPr>
        <p:spPr bwMode="auto">
          <a:xfrm flipV="1">
            <a:off x="1423988" y="4059238"/>
            <a:ext cx="14287" cy="665162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69" name="Line 185"/>
          <p:cNvSpPr>
            <a:spLocks noChangeShapeType="1"/>
          </p:cNvSpPr>
          <p:nvPr/>
        </p:nvSpPr>
        <p:spPr bwMode="auto">
          <a:xfrm flipV="1">
            <a:off x="3276600" y="4824413"/>
            <a:ext cx="41275" cy="620712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70" name="Line 186"/>
          <p:cNvSpPr>
            <a:spLocks noChangeShapeType="1"/>
          </p:cNvSpPr>
          <p:nvPr/>
        </p:nvSpPr>
        <p:spPr bwMode="auto">
          <a:xfrm flipH="1" flipV="1">
            <a:off x="4289425" y="4117975"/>
            <a:ext cx="1546225" cy="11684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28398" dir="6993903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71" name="Line 187"/>
          <p:cNvSpPr>
            <a:spLocks noChangeShapeType="1"/>
          </p:cNvSpPr>
          <p:nvPr/>
        </p:nvSpPr>
        <p:spPr bwMode="auto">
          <a:xfrm flipH="1">
            <a:off x="2797175" y="2379663"/>
            <a:ext cx="454025" cy="255587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72" name="Line 188"/>
          <p:cNvSpPr>
            <a:spLocks noChangeShapeType="1"/>
          </p:cNvSpPr>
          <p:nvPr/>
        </p:nvSpPr>
        <p:spPr bwMode="auto">
          <a:xfrm flipH="1">
            <a:off x="4664075" y="2212975"/>
            <a:ext cx="817563" cy="568325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18973" name="Line 189"/>
          <p:cNvSpPr>
            <a:spLocks noChangeShapeType="1"/>
          </p:cNvSpPr>
          <p:nvPr/>
        </p:nvSpPr>
        <p:spPr bwMode="auto">
          <a:xfrm flipH="1">
            <a:off x="5710238" y="3244850"/>
            <a:ext cx="1336675" cy="10795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4066" name="Rectangle 190"/>
          <p:cNvSpPr>
            <a:spLocks noChangeArrowheads="1"/>
          </p:cNvSpPr>
          <p:nvPr/>
        </p:nvSpPr>
        <p:spPr bwMode="auto">
          <a:xfrm>
            <a:off x="7167563" y="3124200"/>
            <a:ext cx="12604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阴影体</a:t>
            </a:r>
          </a:p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(</a:t>
            </a:r>
            <a:r>
              <a:rPr lang="zh-CN" altLang="en-US" sz="2000" b="1" i="1"/>
              <a:t>无限延伸</a:t>
            </a:r>
            <a:r>
              <a:rPr lang="en-US" altLang="zh-CN" sz="2000"/>
              <a:t>) </a:t>
            </a:r>
            <a:endParaRPr lang="en-US" altLang="zh-CN" sz="2000" b="1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ea typeface="宋体" charset="-122"/>
              </a:rPr>
              <a:t>阴影体的三维可视化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916238"/>
            <a:ext cx="3436938" cy="2659062"/>
          </a:xfrm>
          <a:prstGeom prst="rect">
            <a:avLst/>
          </a:prstGeom>
          <a:noFill/>
          <a:ln w="28575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5950" y="2916238"/>
            <a:ext cx="3390900" cy="2657475"/>
          </a:xfrm>
          <a:prstGeom prst="rect">
            <a:avLst/>
          </a:prstGeom>
          <a:noFill/>
          <a:ln w="28575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937500" y="26670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</a:rPr>
              <a:t>光源</a:t>
            </a: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 flipH="1">
            <a:off x="3670300" y="2895600"/>
            <a:ext cx="4419600" cy="533400"/>
          </a:xfrm>
          <a:prstGeom prst="line">
            <a:avLst/>
          </a:prstGeom>
          <a:noFill/>
          <a:ln w="28575" cap="sq">
            <a:solidFill>
              <a:srgbClr val="FF66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H="1">
            <a:off x="7251700" y="2895600"/>
            <a:ext cx="838200" cy="533400"/>
          </a:xfrm>
          <a:prstGeom prst="line">
            <a:avLst/>
          </a:prstGeom>
          <a:noFill/>
          <a:ln w="28575" cap="sq">
            <a:solidFill>
              <a:srgbClr val="FF66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395288" y="5638800"/>
            <a:ext cx="424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b="1">
                <a:latin typeface="Times New Roman" pitchFamily="18" charset="0"/>
              </a:rPr>
              <a:t>由一个</a:t>
            </a:r>
            <a:r>
              <a:rPr lang="en-US" altLang="zh-CN" sz="2000" b="1">
                <a:latin typeface="Times New Roman" pitchFamily="18" charset="0"/>
              </a:rPr>
              <a:t>NVIDIA logo</a:t>
            </a:r>
            <a:r>
              <a:rPr lang="zh-CN" altLang="en-US" sz="2000" b="1">
                <a:latin typeface="Times New Roman" pitchFamily="18" charset="0"/>
              </a:rPr>
              <a:t>投射生成的阴影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445000" y="56388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en-US" sz="2000" b="1"/>
              <a:t>阴影体的可视化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469900" y="1606550"/>
            <a:ext cx="7988300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spcAft>
                <a:spcPct val="5000"/>
              </a:spcAft>
              <a:buClr>
                <a:srgbClr val="3D00A4"/>
              </a:buClr>
              <a:buSzPct val="125000"/>
              <a:buFontTx/>
              <a:buBlip>
                <a:blip r:embed="rId5"/>
              </a:buBlip>
            </a:pPr>
            <a:r>
              <a:rPr lang="zh-CN" altLang="en-US" sz="2000" b="1">
                <a:latin typeface="Times New Roman" pitchFamily="18" charset="0"/>
              </a:rPr>
              <a:t>遮挡体和光源投射生成阴影体</a:t>
            </a:r>
            <a:endParaRPr lang="zh-CN" altLang="en-US" sz="2400" b="1"/>
          </a:p>
          <a:p>
            <a:pPr marL="749300" lvl="1" indent="-292100" eaLnBrk="0" hangingPunct="0">
              <a:spcBef>
                <a:spcPct val="20000"/>
              </a:spcBef>
              <a:spcAft>
                <a:spcPct val="5000"/>
              </a:spcAft>
              <a:buClr>
                <a:srgbClr val="3D00A4"/>
              </a:buClr>
              <a:buSzPct val="125000"/>
              <a:buFontTx/>
              <a:buBlip>
                <a:blip r:embed="rId5"/>
              </a:buBlip>
            </a:pPr>
            <a:r>
              <a:rPr lang="zh-CN" altLang="en-US" sz="2200" b="1"/>
              <a:t>在阴影体内的物体处于阴影状态</a:t>
            </a:r>
          </a:p>
          <a:p>
            <a:pPr marL="749300" lvl="1" indent="-292100" eaLnBrk="0" hangingPunct="0">
              <a:spcBef>
                <a:spcPct val="20000"/>
              </a:spcBef>
              <a:spcAft>
                <a:spcPct val="5000"/>
              </a:spcAft>
              <a:buClr>
                <a:srgbClr val="3D00A4"/>
              </a:buClr>
              <a:buFontTx/>
              <a:buChar char="•"/>
            </a:pPr>
            <a:endParaRPr lang="en-US" altLang="zh-CN" sz="22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ea typeface="宋体" charset="-122"/>
              </a:rPr>
              <a:t>阴影计数器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charset="-122"/>
              </a:rPr>
              <a:t>假设我们在观察一个场景，顺着向象素发射的一根光线，直到光线击中一个物体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>
                <a:ea typeface="宋体" charset="-122"/>
              </a:rPr>
              <a:t>如果该光线穿过阴影体的一个朝前的面</a:t>
            </a:r>
            <a:r>
              <a:rPr lang="en-US" altLang="zh-CN" smtClean="0">
                <a:ea typeface="宋体" charset="-122"/>
              </a:rPr>
              <a:t>(</a:t>
            </a:r>
            <a:r>
              <a:rPr lang="zh-CN" altLang="en-US" smtClean="0">
                <a:ea typeface="宋体" charset="-122"/>
              </a:rPr>
              <a:t>即面向视点</a:t>
            </a:r>
            <a:r>
              <a:rPr lang="en-US" altLang="zh-CN" smtClean="0">
                <a:ea typeface="宋体" charset="-122"/>
              </a:rPr>
              <a:t>)</a:t>
            </a:r>
            <a:r>
              <a:rPr lang="zh-CN" altLang="en-US" smtClean="0">
                <a:ea typeface="宋体" charset="-122"/>
              </a:rPr>
              <a:t>，则把计数器加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。这样，光线每进入阴影一次，计数器加</a:t>
            </a:r>
            <a:r>
              <a:rPr lang="en-US" altLang="zh-CN" smtClean="0">
                <a:ea typeface="宋体" charset="-122"/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mtClean="0">
                <a:ea typeface="宋体" charset="-122"/>
              </a:rPr>
              <a:t>同样，如果光线穿过阴影体的一个朝后的面，则把计数器减</a:t>
            </a:r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。此时，光线离开阴影。（见下图）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charset="-122"/>
              </a:rPr>
              <a:t>在显示时，如果计数器中的值大于</a:t>
            </a:r>
            <a:r>
              <a:rPr lang="en-US" altLang="zh-CN" smtClean="0">
                <a:ea typeface="宋体" charset="-122"/>
              </a:rPr>
              <a:t>0</a:t>
            </a:r>
            <a:r>
              <a:rPr lang="zh-CN" altLang="en-US" smtClean="0">
                <a:ea typeface="宋体" charset="-122"/>
              </a:rPr>
              <a:t>，则该象素位于阴影之内，否则在阴影之外。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47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5288" y="620713"/>
            <a:ext cx="8497887" cy="4972050"/>
          </a:xfrm>
          <a:noFill/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900113" y="5516563"/>
            <a:ext cx="7488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hlink"/>
                </a:solidFill>
                <a:latin typeface="Times New Roman" pitchFamily="18" charset="0"/>
              </a:rPr>
              <a:t>计算光线与阴影体交点数目的二维图示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 rot="-2913779">
            <a:off x="3082925" y="2203450"/>
            <a:ext cx="3486150" cy="69215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 flipH="1">
            <a:off x="1547813" y="3573463"/>
            <a:ext cx="2016125" cy="71913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539750" y="4221163"/>
            <a:ext cx="1728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2"/>
                </a:solidFill>
                <a:latin typeface="Times New Roman" pitchFamily="18" charset="0"/>
              </a:rPr>
              <a:t>Z-pass volume counting</a:t>
            </a:r>
          </a:p>
        </p:txBody>
      </p:sp>
      <p:sp>
        <p:nvSpPr>
          <p:cNvPr id="47111" name="Oval 7"/>
          <p:cNvSpPr>
            <a:spLocks noChangeArrowheads="1"/>
          </p:cNvSpPr>
          <p:nvPr/>
        </p:nvSpPr>
        <p:spPr bwMode="auto">
          <a:xfrm rot="-1689302">
            <a:off x="5983288" y="1916113"/>
            <a:ext cx="2189162" cy="69215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443663" y="836613"/>
            <a:ext cx="1728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2"/>
                </a:solidFill>
                <a:latin typeface="Times New Roman" pitchFamily="18" charset="0"/>
              </a:rPr>
              <a:t>Z-fail volume counting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 flipV="1">
            <a:off x="7524750" y="1196975"/>
            <a:ext cx="287338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b="0" smtClean="0">
                <a:latin typeface="Times New Roman" pitchFamily="18" charset="0"/>
                <a:ea typeface="宋体" charset="-122"/>
              </a:rPr>
              <a:t>为什么</a:t>
            </a:r>
            <a:r>
              <a:rPr lang="en-US" altLang="zh-CN" sz="2400" b="0" smtClean="0">
                <a:latin typeface="Times New Roman" pitchFamily="18" charset="0"/>
                <a:ea typeface="宋体" charset="-122"/>
              </a:rPr>
              <a:t>Stencil buffer </a:t>
            </a:r>
            <a:r>
              <a:rPr lang="zh-CN" altLang="en-US" sz="2400" b="0" smtClean="0">
                <a:latin typeface="Times New Roman" pitchFamily="18" charset="0"/>
                <a:ea typeface="宋体" charset="-122"/>
              </a:rPr>
              <a:t>进</a:t>
            </a:r>
            <a:r>
              <a:rPr lang="en-US" altLang="zh-CN" sz="2400" b="0" smtClean="0">
                <a:latin typeface="Times New Roman" pitchFamily="18" charset="0"/>
                <a:ea typeface="宋体" charset="-122"/>
              </a:rPr>
              <a:t>/</a:t>
            </a:r>
            <a:r>
              <a:rPr lang="zh-CN" altLang="en-US" sz="2400" b="0" smtClean="0">
                <a:latin typeface="Times New Roman" pitchFamily="18" charset="0"/>
                <a:ea typeface="宋体" charset="-122"/>
              </a:rPr>
              <a:t>出计数是可行的？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779463" y="4167188"/>
            <a:ext cx="544512" cy="288925"/>
            <a:chOff x="1268" y="2596"/>
            <a:chExt cx="271" cy="150"/>
          </a:xfrm>
        </p:grpSpPr>
        <p:sp>
          <p:nvSpPr>
            <p:cNvPr id="48180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1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82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132" name="Group 7"/>
          <p:cNvGrpSpPr>
            <a:grpSpLocks/>
          </p:cNvGrpSpPr>
          <p:nvPr/>
        </p:nvGrpSpPr>
        <p:grpSpPr bwMode="auto">
          <a:xfrm>
            <a:off x="3476625" y="1524000"/>
            <a:ext cx="830263" cy="828675"/>
            <a:chOff x="2321" y="1227"/>
            <a:chExt cx="413" cy="429"/>
          </a:xfrm>
        </p:grpSpPr>
        <p:sp>
          <p:nvSpPr>
            <p:cNvPr id="48167" name="Oval 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Line 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Line 1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Line 1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Line 1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Line 13"/>
            <p:cNvSpPr>
              <a:spLocks noChangeShapeType="1"/>
            </p:cNvSpPr>
            <p:nvPr/>
          </p:nvSpPr>
          <p:spPr bwMode="auto">
            <a:xfrm>
              <a:off x="2554" y="1543"/>
              <a:ext cx="60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Line 1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Line 1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Line 1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6" name="Line 1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7" name="Line 1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8" name="Line 1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9" name="Line 2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133" name="Rectangle 21"/>
          <p:cNvSpPr>
            <a:spLocks noChangeArrowheads="1"/>
          </p:cNvSpPr>
          <p:nvPr/>
        </p:nvSpPr>
        <p:spPr bwMode="auto">
          <a:xfrm>
            <a:off x="5757863" y="2206625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4" name="Rectangle 22"/>
          <p:cNvSpPr>
            <a:spLocks noChangeArrowheads="1"/>
          </p:cNvSpPr>
          <p:nvPr/>
        </p:nvSpPr>
        <p:spPr bwMode="auto">
          <a:xfrm>
            <a:off x="5795963" y="2174875"/>
            <a:ext cx="153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投射阴影物体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48135" name="Rectangle 23"/>
          <p:cNvSpPr>
            <a:spLocks noChangeArrowheads="1"/>
          </p:cNvSpPr>
          <p:nvPr/>
        </p:nvSpPr>
        <p:spPr bwMode="auto">
          <a:xfrm>
            <a:off x="7935913" y="2293938"/>
            <a:ext cx="7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36" name="Rectangle 24"/>
          <p:cNvSpPr>
            <a:spLocks noChangeArrowheads="1"/>
          </p:cNvSpPr>
          <p:nvPr/>
        </p:nvSpPr>
        <p:spPr bwMode="auto">
          <a:xfrm>
            <a:off x="1358900" y="2089150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7" name="Rectangle 25"/>
          <p:cNvSpPr>
            <a:spLocks noChangeArrowheads="1"/>
          </p:cNvSpPr>
          <p:nvPr/>
        </p:nvSpPr>
        <p:spPr bwMode="auto">
          <a:xfrm>
            <a:off x="606425" y="2133600"/>
            <a:ext cx="581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光源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48138" name="Rectangle 26"/>
          <p:cNvSpPr>
            <a:spLocks noChangeArrowheads="1"/>
          </p:cNvSpPr>
          <p:nvPr/>
        </p:nvSpPr>
        <p:spPr bwMode="auto">
          <a:xfrm>
            <a:off x="1162050" y="5284788"/>
            <a:ext cx="1511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9" name="Rectangle 27"/>
          <p:cNvSpPr>
            <a:spLocks noChangeArrowheads="1"/>
          </p:cNvSpPr>
          <p:nvPr/>
        </p:nvSpPr>
        <p:spPr bwMode="auto">
          <a:xfrm>
            <a:off x="468313" y="5370513"/>
            <a:ext cx="109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视点位置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48140" name="Rectangle 28"/>
          <p:cNvSpPr>
            <a:spLocks noChangeArrowheads="1"/>
          </p:cNvSpPr>
          <p:nvPr/>
        </p:nvSpPr>
        <p:spPr bwMode="auto">
          <a:xfrm>
            <a:off x="2070100" y="3121025"/>
            <a:ext cx="12096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1" name="Rectangle 29"/>
          <p:cNvSpPr>
            <a:spLocks noChangeArrowheads="1"/>
          </p:cNvSpPr>
          <p:nvPr/>
        </p:nvSpPr>
        <p:spPr bwMode="auto">
          <a:xfrm>
            <a:off x="2543175" y="3222625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42" name="Rectangle 30"/>
          <p:cNvSpPr>
            <a:spLocks noChangeArrowheads="1"/>
          </p:cNvSpPr>
          <p:nvPr/>
        </p:nvSpPr>
        <p:spPr bwMode="auto">
          <a:xfrm>
            <a:off x="5530850" y="3687763"/>
            <a:ext cx="106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3" name="Rectangle 31"/>
          <p:cNvSpPr>
            <a:spLocks noChangeArrowheads="1"/>
          </p:cNvSpPr>
          <p:nvPr/>
        </p:nvSpPr>
        <p:spPr bwMode="auto">
          <a:xfrm>
            <a:off x="6003925" y="3789363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44" name="Rectangle 32"/>
          <p:cNvSpPr>
            <a:spLocks noChangeArrowheads="1"/>
          </p:cNvSpPr>
          <p:nvPr/>
        </p:nvSpPr>
        <p:spPr bwMode="auto">
          <a:xfrm>
            <a:off x="3733800" y="3121025"/>
            <a:ext cx="739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5" name="Rectangle 33"/>
          <p:cNvSpPr>
            <a:spLocks noChangeArrowheads="1"/>
          </p:cNvSpPr>
          <p:nvPr/>
        </p:nvSpPr>
        <p:spPr bwMode="auto">
          <a:xfrm>
            <a:off x="4010025" y="32226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46" name="Rectangle 34"/>
          <p:cNvSpPr>
            <a:spLocks noChangeArrowheads="1"/>
          </p:cNvSpPr>
          <p:nvPr/>
        </p:nvSpPr>
        <p:spPr bwMode="auto">
          <a:xfrm>
            <a:off x="2673350" y="52847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7" name="Rectangle 35"/>
          <p:cNvSpPr>
            <a:spLocks noChangeArrowheads="1"/>
          </p:cNvSpPr>
          <p:nvPr/>
        </p:nvSpPr>
        <p:spPr bwMode="auto">
          <a:xfrm>
            <a:off x="2949575" y="53863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48" name="Rectangle 36"/>
          <p:cNvSpPr>
            <a:spLocks noChangeArrowheads="1"/>
          </p:cNvSpPr>
          <p:nvPr/>
        </p:nvSpPr>
        <p:spPr bwMode="auto">
          <a:xfrm>
            <a:off x="3294063" y="49784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9" name="Rectangle 37"/>
          <p:cNvSpPr>
            <a:spLocks noChangeArrowheads="1"/>
          </p:cNvSpPr>
          <p:nvPr/>
        </p:nvSpPr>
        <p:spPr bwMode="auto">
          <a:xfrm>
            <a:off x="3571875" y="50815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50" name="Rectangle 38"/>
          <p:cNvSpPr>
            <a:spLocks noChangeArrowheads="1"/>
          </p:cNvSpPr>
          <p:nvPr/>
        </p:nvSpPr>
        <p:spPr bwMode="auto">
          <a:xfrm>
            <a:off x="4381500" y="4992688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51" name="Rectangle 39"/>
          <p:cNvSpPr>
            <a:spLocks noChangeArrowheads="1"/>
          </p:cNvSpPr>
          <p:nvPr/>
        </p:nvSpPr>
        <p:spPr bwMode="auto">
          <a:xfrm>
            <a:off x="4659313" y="5094288"/>
            <a:ext cx="288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52" name="Rectangle 40"/>
          <p:cNvSpPr>
            <a:spLocks noChangeArrowheads="1"/>
          </p:cNvSpPr>
          <p:nvPr/>
        </p:nvSpPr>
        <p:spPr bwMode="auto">
          <a:xfrm>
            <a:off x="3883025" y="5429250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53" name="Rectangle 41"/>
          <p:cNvSpPr>
            <a:spLocks noChangeArrowheads="1"/>
          </p:cNvSpPr>
          <p:nvPr/>
        </p:nvSpPr>
        <p:spPr bwMode="auto">
          <a:xfrm>
            <a:off x="4160838" y="553085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+3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8154" name="Line 42"/>
          <p:cNvSpPr>
            <a:spLocks noChangeShapeType="1"/>
          </p:cNvSpPr>
          <p:nvPr/>
        </p:nvSpPr>
        <p:spPr bwMode="auto">
          <a:xfrm>
            <a:off x="3609975" y="2698750"/>
            <a:ext cx="622300" cy="74613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55" name="Line 43"/>
          <p:cNvSpPr>
            <a:spLocks noChangeShapeType="1"/>
          </p:cNvSpPr>
          <p:nvPr/>
        </p:nvSpPr>
        <p:spPr bwMode="auto">
          <a:xfrm flipH="1">
            <a:off x="2593975" y="4133850"/>
            <a:ext cx="473075" cy="2078038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56" name="Line 44"/>
          <p:cNvSpPr>
            <a:spLocks noChangeShapeType="1"/>
          </p:cNvSpPr>
          <p:nvPr/>
        </p:nvSpPr>
        <p:spPr bwMode="auto">
          <a:xfrm flipH="1">
            <a:off x="3278188" y="2713038"/>
            <a:ext cx="358775" cy="32115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57" name="Line 45"/>
          <p:cNvSpPr>
            <a:spLocks noChangeShapeType="1"/>
          </p:cNvSpPr>
          <p:nvPr/>
        </p:nvSpPr>
        <p:spPr bwMode="auto">
          <a:xfrm flipH="1">
            <a:off x="3960813" y="4241800"/>
            <a:ext cx="74612" cy="1708150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58" name="Line 46"/>
          <p:cNvSpPr>
            <a:spLocks noChangeShapeType="1"/>
          </p:cNvSpPr>
          <p:nvPr/>
        </p:nvSpPr>
        <p:spPr bwMode="auto">
          <a:xfrm>
            <a:off x="4160838" y="3884613"/>
            <a:ext cx="409575" cy="232727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59" name="Line 47"/>
          <p:cNvSpPr>
            <a:spLocks noChangeShapeType="1"/>
          </p:cNvSpPr>
          <p:nvPr/>
        </p:nvSpPr>
        <p:spPr bwMode="auto">
          <a:xfrm>
            <a:off x="4794250" y="4181475"/>
            <a:ext cx="560388" cy="14700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60" name="Line 48"/>
          <p:cNvSpPr>
            <a:spLocks noChangeShapeType="1"/>
          </p:cNvSpPr>
          <p:nvPr/>
        </p:nvSpPr>
        <p:spPr bwMode="auto">
          <a:xfrm>
            <a:off x="4233863" y="2809875"/>
            <a:ext cx="2276475" cy="34258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61" name="Line 49"/>
          <p:cNvSpPr>
            <a:spLocks noChangeShapeType="1"/>
          </p:cNvSpPr>
          <p:nvPr/>
        </p:nvSpPr>
        <p:spPr bwMode="auto">
          <a:xfrm flipV="1">
            <a:off x="1335088" y="2081213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162" name="Line 50"/>
          <p:cNvSpPr>
            <a:spLocks noChangeShapeType="1"/>
          </p:cNvSpPr>
          <p:nvPr/>
        </p:nvSpPr>
        <p:spPr bwMode="auto">
          <a:xfrm flipH="1">
            <a:off x="4521200" y="2452688"/>
            <a:ext cx="1062038" cy="185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63" name="Line 51"/>
          <p:cNvSpPr>
            <a:spLocks noChangeShapeType="1"/>
          </p:cNvSpPr>
          <p:nvPr/>
        </p:nvSpPr>
        <p:spPr bwMode="auto">
          <a:xfrm flipV="1">
            <a:off x="938213" y="4635500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8164" name="Line 52"/>
          <p:cNvSpPr>
            <a:spLocks noChangeShapeType="1"/>
          </p:cNvSpPr>
          <p:nvPr/>
        </p:nvSpPr>
        <p:spPr bwMode="auto">
          <a:xfrm flipV="1">
            <a:off x="3008313" y="3860800"/>
            <a:ext cx="1163637" cy="219075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65" name="Line 53"/>
          <p:cNvSpPr>
            <a:spLocks noChangeShapeType="1"/>
          </p:cNvSpPr>
          <p:nvPr/>
        </p:nvSpPr>
        <p:spPr bwMode="auto">
          <a:xfrm flipV="1">
            <a:off x="3989388" y="4151313"/>
            <a:ext cx="862012" cy="101600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66" name="Line 54"/>
          <p:cNvSpPr>
            <a:spLocks noChangeShapeType="1"/>
          </p:cNvSpPr>
          <p:nvPr/>
        </p:nvSpPr>
        <p:spPr bwMode="auto">
          <a:xfrm flipH="1">
            <a:off x="3262313" y="2811463"/>
            <a:ext cx="358775" cy="3211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在阴影体</a:t>
            </a:r>
            <a:r>
              <a:rPr lang="zh-CN" altLang="en-US" sz="3200" b="0" smtClean="0">
                <a:solidFill>
                  <a:srgbClr val="FC8454"/>
                </a:solidFill>
                <a:latin typeface="Times New Roman" pitchFamily="18" charset="0"/>
                <a:ea typeface="宋体" charset="-122"/>
              </a:rPr>
              <a:t>后</a:t>
            </a:r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面的物体</a:t>
            </a:r>
            <a:r>
              <a:rPr lang="en-US" altLang="zh-CN" sz="3200" b="0" smtClean="0">
                <a:latin typeface="Times New Roman" pitchFamily="18" charset="0"/>
                <a:ea typeface="宋体" charset="-122"/>
              </a:rPr>
              <a:t>: </a:t>
            </a:r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受照射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779463" y="4167188"/>
            <a:ext cx="544512" cy="288925"/>
            <a:chOff x="1268" y="2596"/>
            <a:chExt cx="271" cy="150"/>
          </a:xfrm>
        </p:grpSpPr>
        <p:sp>
          <p:nvSpPr>
            <p:cNvPr id="49226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7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8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156" name="Group 7"/>
          <p:cNvGrpSpPr>
            <a:grpSpLocks/>
          </p:cNvGrpSpPr>
          <p:nvPr/>
        </p:nvGrpSpPr>
        <p:grpSpPr bwMode="auto">
          <a:xfrm>
            <a:off x="3476625" y="1524000"/>
            <a:ext cx="830263" cy="828675"/>
            <a:chOff x="2321" y="1227"/>
            <a:chExt cx="413" cy="429"/>
          </a:xfrm>
        </p:grpSpPr>
        <p:sp>
          <p:nvSpPr>
            <p:cNvPr id="49213" name="Oval 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4" name="Line 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5" name="Line 1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6" name="Line 1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7" name="Line 1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8" name="Line 13"/>
            <p:cNvSpPr>
              <a:spLocks noChangeShapeType="1"/>
            </p:cNvSpPr>
            <p:nvPr/>
          </p:nvSpPr>
          <p:spPr bwMode="auto">
            <a:xfrm>
              <a:off x="2554" y="1543"/>
              <a:ext cx="60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9" name="Line 1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0" name="Line 1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1" name="Line 1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2" name="Line 1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3" name="Line 1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4" name="Line 1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25" name="Line 2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157" name="Rectangle 21"/>
          <p:cNvSpPr>
            <a:spLocks noChangeArrowheads="1"/>
          </p:cNvSpPr>
          <p:nvPr/>
        </p:nvSpPr>
        <p:spPr bwMode="auto">
          <a:xfrm>
            <a:off x="5757863" y="2206625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8" name="Rectangle 22"/>
          <p:cNvSpPr>
            <a:spLocks noChangeArrowheads="1"/>
          </p:cNvSpPr>
          <p:nvPr/>
        </p:nvSpPr>
        <p:spPr bwMode="auto">
          <a:xfrm>
            <a:off x="7935913" y="2293938"/>
            <a:ext cx="7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59" name="Rectangle 23"/>
          <p:cNvSpPr>
            <a:spLocks noChangeArrowheads="1"/>
          </p:cNvSpPr>
          <p:nvPr/>
        </p:nvSpPr>
        <p:spPr bwMode="auto">
          <a:xfrm>
            <a:off x="1358900" y="2089150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0" name="Rectangle 24"/>
          <p:cNvSpPr>
            <a:spLocks noChangeArrowheads="1"/>
          </p:cNvSpPr>
          <p:nvPr/>
        </p:nvSpPr>
        <p:spPr bwMode="auto">
          <a:xfrm>
            <a:off x="468313" y="2081213"/>
            <a:ext cx="581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光源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49161" name="Rectangle 25"/>
          <p:cNvSpPr>
            <a:spLocks noChangeArrowheads="1"/>
          </p:cNvSpPr>
          <p:nvPr/>
        </p:nvSpPr>
        <p:spPr bwMode="auto">
          <a:xfrm>
            <a:off x="1162050" y="5284788"/>
            <a:ext cx="1511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2" name="Rectangle 26"/>
          <p:cNvSpPr>
            <a:spLocks noChangeArrowheads="1"/>
          </p:cNvSpPr>
          <p:nvPr/>
        </p:nvSpPr>
        <p:spPr bwMode="auto">
          <a:xfrm>
            <a:off x="2070100" y="3121025"/>
            <a:ext cx="12096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3" name="Rectangle 27"/>
          <p:cNvSpPr>
            <a:spLocks noChangeArrowheads="1"/>
          </p:cNvSpPr>
          <p:nvPr/>
        </p:nvSpPr>
        <p:spPr bwMode="auto">
          <a:xfrm>
            <a:off x="2543175" y="3222625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64" name="Rectangle 28"/>
          <p:cNvSpPr>
            <a:spLocks noChangeArrowheads="1"/>
          </p:cNvSpPr>
          <p:nvPr/>
        </p:nvSpPr>
        <p:spPr bwMode="auto">
          <a:xfrm>
            <a:off x="5530850" y="3687763"/>
            <a:ext cx="106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5" name="Rectangle 29"/>
          <p:cNvSpPr>
            <a:spLocks noChangeArrowheads="1"/>
          </p:cNvSpPr>
          <p:nvPr/>
        </p:nvSpPr>
        <p:spPr bwMode="auto">
          <a:xfrm>
            <a:off x="6003925" y="3789363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66" name="Rectangle 30"/>
          <p:cNvSpPr>
            <a:spLocks noChangeArrowheads="1"/>
          </p:cNvSpPr>
          <p:nvPr/>
        </p:nvSpPr>
        <p:spPr bwMode="auto">
          <a:xfrm>
            <a:off x="3733800" y="3121025"/>
            <a:ext cx="739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7" name="Rectangle 31"/>
          <p:cNvSpPr>
            <a:spLocks noChangeArrowheads="1"/>
          </p:cNvSpPr>
          <p:nvPr/>
        </p:nvSpPr>
        <p:spPr bwMode="auto">
          <a:xfrm>
            <a:off x="4010025" y="32226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68" name="Rectangle 32"/>
          <p:cNvSpPr>
            <a:spLocks noChangeArrowheads="1"/>
          </p:cNvSpPr>
          <p:nvPr/>
        </p:nvSpPr>
        <p:spPr bwMode="auto">
          <a:xfrm>
            <a:off x="2673350" y="52847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9" name="Rectangle 33"/>
          <p:cNvSpPr>
            <a:spLocks noChangeArrowheads="1"/>
          </p:cNvSpPr>
          <p:nvPr/>
        </p:nvSpPr>
        <p:spPr bwMode="auto">
          <a:xfrm>
            <a:off x="2949575" y="53863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70" name="Rectangle 34"/>
          <p:cNvSpPr>
            <a:spLocks noChangeArrowheads="1"/>
          </p:cNvSpPr>
          <p:nvPr/>
        </p:nvSpPr>
        <p:spPr bwMode="auto">
          <a:xfrm>
            <a:off x="3294063" y="49784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1" name="Rectangle 35"/>
          <p:cNvSpPr>
            <a:spLocks noChangeArrowheads="1"/>
          </p:cNvSpPr>
          <p:nvPr/>
        </p:nvSpPr>
        <p:spPr bwMode="auto">
          <a:xfrm>
            <a:off x="3571875" y="50815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72" name="Rectangle 36"/>
          <p:cNvSpPr>
            <a:spLocks noChangeArrowheads="1"/>
          </p:cNvSpPr>
          <p:nvPr/>
        </p:nvSpPr>
        <p:spPr bwMode="auto">
          <a:xfrm>
            <a:off x="4381500" y="4992688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3" name="Rectangle 37"/>
          <p:cNvSpPr>
            <a:spLocks noChangeArrowheads="1"/>
          </p:cNvSpPr>
          <p:nvPr/>
        </p:nvSpPr>
        <p:spPr bwMode="auto">
          <a:xfrm>
            <a:off x="4659313" y="5094288"/>
            <a:ext cx="288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74" name="Rectangle 38"/>
          <p:cNvSpPr>
            <a:spLocks noChangeArrowheads="1"/>
          </p:cNvSpPr>
          <p:nvPr/>
        </p:nvSpPr>
        <p:spPr bwMode="auto">
          <a:xfrm>
            <a:off x="3883025" y="5429250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5" name="Rectangle 39"/>
          <p:cNvSpPr>
            <a:spLocks noChangeArrowheads="1"/>
          </p:cNvSpPr>
          <p:nvPr/>
        </p:nvSpPr>
        <p:spPr bwMode="auto">
          <a:xfrm>
            <a:off x="4160838" y="553085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+3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76" name="Line 40"/>
          <p:cNvSpPr>
            <a:spLocks noChangeShapeType="1"/>
          </p:cNvSpPr>
          <p:nvPr/>
        </p:nvSpPr>
        <p:spPr bwMode="auto">
          <a:xfrm>
            <a:off x="3609975" y="2698750"/>
            <a:ext cx="622300" cy="74613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7" name="Line 41"/>
          <p:cNvSpPr>
            <a:spLocks noChangeShapeType="1"/>
          </p:cNvSpPr>
          <p:nvPr/>
        </p:nvSpPr>
        <p:spPr bwMode="auto">
          <a:xfrm flipH="1">
            <a:off x="2593975" y="4133850"/>
            <a:ext cx="473075" cy="2078038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78" name="Line 42"/>
          <p:cNvSpPr>
            <a:spLocks noChangeShapeType="1"/>
          </p:cNvSpPr>
          <p:nvPr/>
        </p:nvSpPr>
        <p:spPr bwMode="auto">
          <a:xfrm flipH="1">
            <a:off x="3278188" y="2713038"/>
            <a:ext cx="358775" cy="3211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79" name="Line 43"/>
          <p:cNvSpPr>
            <a:spLocks noChangeShapeType="1"/>
          </p:cNvSpPr>
          <p:nvPr/>
        </p:nvSpPr>
        <p:spPr bwMode="auto">
          <a:xfrm flipH="1">
            <a:off x="3960813" y="4241800"/>
            <a:ext cx="74612" cy="1708150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0" name="Line 44"/>
          <p:cNvSpPr>
            <a:spLocks noChangeShapeType="1"/>
          </p:cNvSpPr>
          <p:nvPr/>
        </p:nvSpPr>
        <p:spPr bwMode="auto">
          <a:xfrm>
            <a:off x="4160838" y="3884613"/>
            <a:ext cx="409575" cy="232727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1" name="Line 45"/>
          <p:cNvSpPr>
            <a:spLocks noChangeShapeType="1"/>
          </p:cNvSpPr>
          <p:nvPr/>
        </p:nvSpPr>
        <p:spPr bwMode="auto">
          <a:xfrm>
            <a:off x="4794250" y="4181475"/>
            <a:ext cx="560388" cy="14700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2" name="Line 46"/>
          <p:cNvSpPr>
            <a:spLocks noChangeShapeType="1"/>
          </p:cNvSpPr>
          <p:nvPr/>
        </p:nvSpPr>
        <p:spPr bwMode="auto">
          <a:xfrm>
            <a:off x="4233863" y="2809875"/>
            <a:ext cx="2276475" cy="34258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3" name="Line 47"/>
          <p:cNvSpPr>
            <a:spLocks noChangeShapeType="1"/>
          </p:cNvSpPr>
          <p:nvPr/>
        </p:nvSpPr>
        <p:spPr bwMode="auto">
          <a:xfrm flipV="1">
            <a:off x="1335088" y="2081213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9184" name="Line 48"/>
          <p:cNvSpPr>
            <a:spLocks noChangeShapeType="1"/>
          </p:cNvSpPr>
          <p:nvPr/>
        </p:nvSpPr>
        <p:spPr bwMode="auto">
          <a:xfrm flipH="1">
            <a:off x="4521200" y="2452688"/>
            <a:ext cx="1062038" cy="185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5" name="Line 49"/>
          <p:cNvSpPr>
            <a:spLocks noChangeShapeType="1"/>
          </p:cNvSpPr>
          <p:nvPr/>
        </p:nvSpPr>
        <p:spPr bwMode="auto">
          <a:xfrm flipV="1">
            <a:off x="938213" y="4635500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186" name="Line 50"/>
          <p:cNvSpPr>
            <a:spLocks noChangeShapeType="1"/>
          </p:cNvSpPr>
          <p:nvPr/>
        </p:nvSpPr>
        <p:spPr bwMode="auto">
          <a:xfrm flipV="1">
            <a:off x="3008313" y="3860800"/>
            <a:ext cx="1163637" cy="219075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7" name="Line 51"/>
          <p:cNvSpPr>
            <a:spLocks noChangeShapeType="1"/>
          </p:cNvSpPr>
          <p:nvPr/>
        </p:nvSpPr>
        <p:spPr bwMode="auto">
          <a:xfrm flipV="1">
            <a:off x="3989388" y="4151313"/>
            <a:ext cx="862012" cy="101600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8" name="Rectangle 52"/>
          <p:cNvSpPr>
            <a:spLocks noChangeArrowheads="1"/>
          </p:cNvSpPr>
          <p:nvPr/>
        </p:nvSpPr>
        <p:spPr bwMode="auto">
          <a:xfrm>
            <a:off x="6727825" y="4483100"/>
            <a:ext cx="14843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Unshadowed</a:t>
            </a:r>
            <a:br>
              <a:rPr lang="en-US" altLang="zh-CN" sz="2000"/>
            </a:br>
            <a:r>
              <a:rPr lang="en-US" altLang="zh-CN" sz="2000"/>
              <a:t>object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49189" name="Oval 53"/>
          <p:cNvSpPr>
            <a:spLocks noChangeArrowheads="1"/>
          </p:cNvSpPr>
          <p:nvPr/>
        </p:nvSpPr>
        <p:spPr bwMode="auto">
          <a:xfrm>
            <a:off x="5961063" y="4543425"/>
            <a:ext cx="242887" cy="231775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90" name="Line 54"/>
          <p:cNvSpPr>
            <a:spLocks noChangeShapeType="1"/>
          </p:cNvSpPr>
          <p:nvPr/>
        </p:nvSpPr>
        <p:spPr bwMode="auto">
          <a:xfrm flipH="1" flipV="1">
            <a:off x="6327775" y="4589463"/>
            <a:ext cx="315913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0103" name="Line 55"/>
          <p:cNvSpPr>
            <a:spLocks noChangeShapeType="1"/>
          </p:cNvSpPr>
          <p:nvPr/>
        </p:nvSpPr>
        <p:spPr bwMode="auto">
          <a:xfrm>
            <a:off x="1487488" y="4418013"/>
            <a:ext cx="4370387" cy="190500"/>
          </a:xfrm>
          <a:prstGeom prst="line">
            <a:avLst/>
          </a:prstGeom>
          <a:noFill/>
          <a:ln w="57150">
            <a:solidFill>
              <a:srgbClr val="99CC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49192" name="Group 56"/>
          <p:cNvGrpSpPr>
            <a:grpSpLocks/>
          </p:cNvGrpSpPr>
          <p:nvPr/>
        </p:nvGrpSpPr>
        <p:grpSpPr bwMode="auto">
          <a:xfrm>
            <a:off x="2855913" y="4424363"/>
            <a:ext cx="242887" cy="304800"/>
            <a:chOff x="1462" y="2977"/>
            <a:chExt cx="153" cy="192"/>
          </a:xfrm>
        </p:grpSpPr>
        <p:sp>
          <p:nvSpPr>
            <p:cNvPr id="49211" name="Oval 57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2" name="Rectangle 58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49193" name="Group 59"/>
          <p:cNvGrpSpPr>
            <a:grpSpLocks/>
          </p:cNvGrpSpPr>
          <p:nvPr/>
        </p:nvGrpSpPr>
        <p:grpSpPr bwMode="auto">
          <a:xfrm>
            <a:off x="5294313" y="4441825"/>
            <a:ext cx="242887" cy="304800"/>
            <a:chOff x="1087" y="3529"/>
            <a:chExt cx="153" cy="192"/>
          </a:xfrm>
        </p:grpSpPr>
        <p:sp>
          <p:nvSpPr>
            <p:cNvPr id="49209" name="Oval 60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10" name="Rectangle 61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-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49194" name="Group 62"/>
          <p:cNvGrpSpPr>
            <a:grpSpLocks/>
          </p:cNvGrpSpPr>
          <p:nvPr/>
        </p:nvGrpSpPr>
        <p:grpSpPr bwMode="auto">
          <a:xfrm>
            <a:off x="4822825" y="4425950"/>
            <a:ext cx="242888" cy="304800"/>
            <a:chOff x="1087" y="3529"/>
            <a:chExt cx="153" cy="192"/>
          </a:xfrm>
        </p:grpSpPr>
        <p:sp>
          <p:nvSpPr>
            <p:cNvPr id="49207" name="Oval 63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8" name="Rectangle 64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-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49195" name="Group 65"/>
          <p:cNvGrpSpPr>
            <a:grpSpLocks/>
          </p:cNvGrpSpPr>
          <p:nvPr/>
        </p:nvGrpSpPr>
        <p:grpSpPr bwMode="auto">
          <a:xfrm>
            <a:off x="4219575" y="4405313"/>
            <a:ext cx="242888" cy="304800"/>
            <a:chOff x="1087" y="3529"/>
            <a:chExt cx="153" cy="192"/>
          </a:xfrm>
        </p:grpSpPr>
        <p:sp>
          <p:nvSpPr>
            <p:cNvPr id="49205" name="Oval 66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6" name="Rectangle 67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-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49196" name="Group 68"/>
          <p:cNvGrpSpPr>
            <a:grpSpLocks/>
          </p:cNvGrpSpPr>
          <p:nvPr/>
        </p:nvGrpSpPr>
        <p:grpSpPr bwMode="auto">
          <a:xfrm>
            <a:off x="3308350" y="4364038"/>
            <a:ext cx="242888" cy="304800"/>
            <a:chOff x="1462" y="2977"/>
            <a:chExt cx="153" cy="192"/>
          </a:xfrm>
        </p:grpSpPr>
        <p:sp>
          <p:nvSpPr>
            <p:cNvPr id="49203" name="Oval 69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4" name="Rectangle 70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49197" name="Group 71"/>
          <p:cNvGrpSpPr>
            <a:grpSpLocks/>
          </p:cNvGrpSpPr>
          <p:nvPr/>
        </p:nvGrpSpPr>
        <p:grpSpPr bwMode="auto">
          <a:xfrm>
            <a:off x="3865563" y="4397375"/>
            <a:ext cx="242887" cy="304800"/>
            <a:chOff x="1462" y="2977"/>
            <a:chExt cx="153" cy="192"/>
          </a:xfrm>
        </p:grpSpPr>
        <p:sp>
          <p:nvSpPr>
            <p:cNvPr id="49201" name="Oval 72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2" name="Rectangle 73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sp>
        <p:nvSpPr>
          <p:cNvPr id="49198" name="Rectangle 74"/>
          <p:cNvSpPr>
            <a:spLocks noChangeArrowheads="1"/>
          </p:cNvSpPr>
          <p:nvPr/>
        </p:nvSpPr>
        <p:spPr bwMode="auto">
          <a:xfrm>
            <a:off x="173038" y="6350000"/>
            <a:ext cx="55467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200" b="1">
                <a:solidFill>
                  <a:schemeClr val="tx2"/>
                </a:solidFill>
              </a:rPr>
              <a:t>Shadow Volume Count = +1+1+1-1-1-1 = 0</a:t>
            </a:r>
            <a:endParaRPr lang="en-US" altLang="zh-CN" sz="2200" b="1" i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9199" name="Rectangle 75"/>
          <p:cNvSpPr>
            <a:spLocks noChangeArrowheads="1"/>
          </p:cNvSpPr>
          <p:nvPr/>
        </p:nvSpPr>
        <p:spPr bwMode="auto">
          <a:xfrm>
            <a:off x="5795963" y="2174875"/>
            <a:ext cx="153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投射阴影物体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49200" name="Rectangle 76"/>
          <p:cNvSpPr>
            <a:spLocks noChangeArrowheads="1"/>
          </p:cNvSpPr>
          <p:nvPr/>
        </p:nvSpPr>
        <p:spPr bwMode="auto">
          <a:xfrm>
            <a:off x="468313" y="5370513"/>
            <a:ext cx="109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视点位置 </a:t>
            </a:r>
            <a:endParaRPr lang="zh-CN" altLang="en-US" sz="2000" b="1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嵌套在阴影体内的</a:t>
            </a:r>
            <a:r>
              <a:rPr lang="en-US" altLang="zh-CN" sz="3200" b="0" smtClean="0">
                <a:latin typeface="Times New Roman" pitchFamily="18" charset="0"/>
                <a:ea typeface="宋体" charset="-122"/>
              </a:rPr>
              <a:t>: Shadowed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779463" y="4167188"/>
            <a:ext cx="544512" cy="288925"/>
            <a:chOff x="1268" y="2596"/>
            <a:chExt cx="271" cy="150"/>
          </a:xfrm>
        </p:grpSpPr>
        <p:sp>
          <p:nvSpPr>
            <p:cNvPr id="50244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5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6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180" name="Group 7"/>
          <p:cNvGrpSpPr>
            <a:grpSpLocks/>
          </p:cNvGrpSpPr>
          <p:nvPr/>
        </p:nvGrpSpPr>
        <p:grpSpPr bwMode="auto">
          <a:xfrm>
            <a:off x="3476625" y="1524000"/>
            <a:ext cx="830263" cy="828675"/>
            <a:chOff x="2321" y="1227"/>
            <a:chExt cx="413" cy="429"/>
          </a:xfrm>
        </p:grpSpPr>
        <p:sp>
          <p:nvSpPr>
            <p:cNvPr id="50231" name="Oval 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2" name="Line 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3" name="Line 1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4" name="Line 1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5" name="Line 1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6" name="Line 13"/>
            <p:cNvSpPr>
              <a:spLocks noChangeShapeType="1"/>
            </p:cNvSpPr>
            <p:nvPr/>
          </p:nvSpPr>
          <p:spPr bwMode="auto">
            <a:xfrm>
              <a:off x="2554" y="1543"/>
              <a:ext cx="60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7" name="Line 1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8" name="Line 1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9" name="Line 1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0" name="Line 1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1" name="Line 1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2" name="Line 1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3" name="Line 2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181" name="Rectangle 21"/>
          <p:cNvSpPr>
            <a:spLocks noChangeArrowheads="1"/>
          </p:cNvSpPr>
          <p:nvPr/>
        </p:nvSpPr>
        <p:spPr bwMode="auto">
          <a:xfrm>
            <a:off x="5757863" y="2206625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2" name="Rectangle 22"/>
          <p:cNvSpPr>
            <a:spLocks noChangeArrowheads="1"/>
          </p:cNvSpPr>
          <p:nvPr/>
        </p:nvSpPr>
        <p:spPr bwMode="auto">
          <a:xfrm>
            <a:off x="7935913" y="2293938"/>
            <a:ext cx="7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83" name="Rectangle 23"/>
          <p:cNvSpPr>
            <a:spLocks noChangeArrowheads="1"/>
          </p:cNvSpPr>
          <p:nvPr/>
        </p:nvSpPr>
        <p:spPr bwMode="auto">
          <a:xfrm>
            <a:off x="1358900" y="2089150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4" name="Rectangle 24"/>
          <p:cNvSpPr>
            <a:spLocks noChangeArrowheads="1"/>
          </p:cNvSpPr>
          <p:nvPr/>
        </p:nvSpPr>
        <p:spPr bwMode="auto">
          <a:xfrm>
            <a:off x="468313" y="2081213"/>
            <a:ext cx="581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光源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50185" name="Rectangle 25"/>
          <p:cNvSpPr>
            <a:spLocks noChangeArrowheads="1"/>
          </p:cNvSpPr>
          <p:nvPr/>
        </p:nvSpPr>
        <p:spPr bwMode="auto">
          <a:xfrm>
            <a:off x="1162050" y="5284788"/>
            <a:ext cx="1511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6" name="Rectangle 26"/>
          <p:cNvSpPr>
            <a:spLocks noChangeArrowheads="1"/>
          </p:cNvSpPr>
          <p:nvPr/>
        </p:nvSpPr>
        <p:spPr bwMode="auto">
          <a:xfrm>
            <a:off x="2070100" y="3121025"/>
            <a:ext cx="12096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7" name="Rectangle 27"/>
          <p:cNvSpPr>
            <a:spLocks noChangeArrowheads="1"/>
          </p:cNvSpPr>
          <p:nvPr/>
        </p:nvSpPr>
        <p:spPr bwMode="auto">
          <a:xfrm>
            <a:off x="2543175" y="3222625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88" name="Rectangle 28"/>
          <p:cNvSpPr>
            <a:spLocks noChangeArrowheads="1"/>
          </p:cNvSpPr>
          <p:nvPr/>
        </p:nvSpPr>
        <p:spPr bwMode="auto">
          <a:xfrm>
            <a:off x="5530850" y="3687763"/>
            <a:ext cx="106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9" name="Rectangle 29"/>
          <p:cNvSpPr>
            <a:spLocks noChangeArrowheads="1"/>
          </p:cNvSpPr>
          <p:nvPr/>
        </p:nvSpPr>
        <p:spPr bwMode="auto">
          <a:xfrm>
            <a:off x="6003925" y="3789363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90" name="Rectangle 30"/>
          <p:cNvSpPr>
            <a:spLocks noChangeArrowheads="1"/>
          </p:cNvSpPr>
          <p:nvPr/>
        </p:nvSpPr>
        <p:spPr bwMode="auto">
          <a:xfrm>
            <a:off x="3733800" y="3121025"/>
            <a:ext cx="739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1" name="Rectangle 31"/>
          <p:cNvSpPr>
            <a:spLocks noChangeArrowheads="1"/>
          </p:cNvSpPr>
          <p:nvPr/>
        </p:nvSpPr>
        <p:spPr bwMode="auto">
          <a:xfrm>
            <a:off x="4010025" y="32226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92" name="Rectangle 32"/>
          <p:cNvSpPr>
            <a:spLocks noChangeArrowheads="1"/>
          </p:cNvSpPr>
          <p:nvPr/>
        </p:nvSpPr>
        <p:spPr bwMode="auto">
          <a:xfrm>
            <a:off x="2673350" y="52847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3" name="Rectangle 33"/>
          <p:cNvSpPr>
            <a:spLocks noChangeArrowheads="1"/>
          </p:cNvSpPr>
          <p:nvPr/>
        </p:nvSpPr>
        <p:spPr bwMode="auto">
          <a:xfrm>
            <a:off x="2949575" y="53863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94" name="Rectangle 34"/>
          <p:cNvSpPr>
            <a:spLocks noChangeArrowheads="1"/>
          </p:cNvSpPr>
          <p:nvPr/>
        </p:nvSpPr>
        <p:spPr bwMode="auto">
          <a:xfrm>
            <a:off x="3294063" y="49784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5" name="Rectangle 35"/>
          <p:cNvSpPr>
            <a:spLocks noChangeArrowheads="1"/>
          </p:cNvSpPr>
          <p:nvPr/>
        </p:nvSpPr>
        <p:spPr bwMode="auto">
          <a:xfrm>
            <a:off x="3571875" y="50815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96" name="Rectangle 36"/>
          <p:cNvSpPr>
            <a:spLocks noChangeArrowheads="1"/>
          </p:cNvSpPr>
          <p:nvPr/>
        </p:nvSpPr>
        <p:spPr bwMode="auto">
          <a:xfrm>
            <a:off x="4381500" y="4992688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7" name="Rectangle 37"/>
          <p:cNvSpPr>
            <a:spLocks noChangeArrowheads="1"/>
          </p:cNvSpPr>
          <p:nvPr/>
        </p:nvSpPr>
        <p:spPr bwMode="auto">
          <a:xfrm>
            <a:off x="4659313" y="5094288"/>
            <a:ext cx="288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198" name="Rectangle 38"/>
          <p:cNvSpPr>
            <a:spLocks noChangeArrowheads="1"/>
          </p:cNvSpPr>
          <p:nvPr/>
        </p:nvSpPr>
        <p:spPr bwMode="auto">
          <a:xfrm>
            <a:off x="3883025" y="5429250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9" name="Rectangle 39"/>
          <p:cNvSpPr>
            <a:spLocks noChangeArrowheads="1"/>
          </p:cNvSpPr>
          <p:nvPr/>
        </p:nvSpPr>
        <p:spPr bwMode="auto">
          <a:xfrm>
            <a:off x="4160838" y="553085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+3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200" name="Line 40"/>
          <p:cNvSpPr>
            <a:spLocks noChangeShapeType="1"/>
          </p:cNvSpPr>
          <p:nvPr/>
        </p:nvSpPr>
        <p:spPr bwMode="auto">
          <a:xfrm>
            <a:off x="3609975" y="2698750"/>
            <a:ext cx="622300" cy="74613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01" name="Line 41"/>
          <p:cNvSpPr>
            <a:spLocks noChangeShapeType="1"/>
          </p:cNvSpPr>
          <p:nvPr/>
        </p:nvSpPr>
        <p:spPr bwMode="auto">
          <a:xfrm flipH="1">
            <a:off x="2593975" y="4133850"/>
            <a:ext cx="473075" cy="2078038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2" name="Line 42"/>
          <p:cNvSpPr>
            <a:spLocks noChangeShapeType="1"/>
          </p:cNvSpPr>
          <p:nvPr/>
        </p:nvSpPr>
        <p:spPr bwMode="auto">
          <a:xfrm flipH="1">
            <a:off x="3278188" y="2713038"/>
            <a:ext cx="358775" cy="3211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3" name="Line 43"/>
          <p:cNvSpPr>
            <a:spLocks noChangeShapeType="1"/>
          </p:cNvSpPr>
          <p:nvPr/>
        </p:nvSpPr>
        <p:spPr bwMode="auto">
          <a:xfrm flipH="1">
            <a:off x="3960813" y="4241800"/>
            <a:ext cx="74612" cy="1708150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4" name="Line 44"/>
          <p:cNvSpPr>
            <a:spLocks noChangeShapeType="1"/>
          </p:cNvSpPr>
          <p:nvPr/>
        </p:nvSpPr>
        <p:spPr bwMode="auto">
          <a:xfrm>
            <a:off x="4160838" y="3884613"/>
            <a:ext cx="409575" cy="232727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5" name="Line 45"/>
          <p:cNvSpPr>
            <a:spLocks noChangeShapeType="1"/>
          </p:cNvSpPr>
          <p:nvPr/>
        </p:nvSpPr>
        <p:spPr bwMode="auto">
          <a:xfrm>
            <a:off x="4794250" y="4181475"/>
            <a:ext cx="560388" cy="14700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6" name="Line 46"/>
          <p:cNvSpPr>
            <a:spLocks noChangeShapeType="1"/>
          </p:cNvSpPr>
          <p:nvPr/>
        </p:nvSpPr>
        <p:spPr bwMode="auto">
          <a:xfrm>
            <a:off x="4233863" y="2809875"/>
            <a:ext cx="2276475" cy="34258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7" name="Line 47"/>
          <p:cNvSpPr>
            <a:spLocks noChangeShapeType="1"/>
          </p:cNvSpPr>
          <p:nvPr/>
        </p:nvSpPr>
        <p:spPr bwMode="auto">
          <a:xfrm flipV="1">
            <a:off x="1335088" y="2081213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0208" name="Line 48"/>
          <p:cNvSpPr>
            <a:spLocks noChangeShapeType="1"/>
          </p:cNvSpPr>
          <p:nvPr/>
        </p:nvSpPr>
        <p:spPr bwMode="auto">
          <a:xfrm flipH="1">
            <a:off x="4521200" y="2452688"/>
            <a:ext cx="1062038" cy="185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09" name="Line 49"/>
          <p:cNvSpPr>
            <a:spLocks noChangeShapeType="1"/>
          </p:cNvSpPr>
          <p:nvPr/>
        </p:nvSpPr>
        <p:spPr bwMode="auto">
          <a:xfrm flipV="1">
            <a:off x="938213" y="4635500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flipV="1">
            <a:off x="3008313" y="3860800"/>
            <a:ext cx="1163637" cy="219075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11" name="Line 51"/>
          <p:cNvSpPr>
            <a:spLocks noChangeShapeType="1"/>
          </p:cNvSpPr>
          <p:nvPr/>
        </p:nvSpPr>
        <p:spPr bwMode="auto">
          <a:xfrm flipV="1">
            <a:off x="3989388" y="4151313"/>
            <a:ext cx="862012" cy="101600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212" name="Rectangle 52"/>
          <p:cNvSpPr>
            <a:spLocks noChangeArrowheads="1"/>
          </p:cNvSpPr>
          <p:nvPr/>
        </p:nvSpPr>
        <p:spPr bwMode="auto">
          <a:xfrm>
            <a:off x="6751638" y="5051425"/>
            <a:ext cx="1201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Shadowed</a:t>
            </a:r>
            <a:br>
              <a:rPr lang="en-US" altLang="zh-CN" sz="2000"/>
            </a:br>
            <a:r>
              <a:rPr lang="en-US" altLang="zh-CN" sz="2000"/>
              <a:t>object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0213" name="Line 53"/>
          <p:cNvSpPr>
            <a:spLocks noChangeShapeType="1"/>
          </p:cNvSpPr>
          <p:nvPr/>
        </p:nvSpPr>
        <p:spPr bwMode="auto">
          <a:xfrm flipH="1" flipV="1">
            <a:off x="4989513" y="4689475"/>
            <a:ext cx="1687512" cy="415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1126" name="Line 54"/>
          <p:cNvSpPr>
            <a:spLocks noChangeShapeType="1"/>
          </p:cNvSpPr>
          <p:nvPr/>
        </p:nvSpPr>
        <p:spPr bwMode="auto">
          <a:xfrm>
            <a:off x="1487488" y="4418013"/>
            <a:ext cx="4370387" cy="190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pSp>
        <p:nvGrpSpPr>
          <p:cNvPr id="50215" name="Group 55"/>
          <p:cNvGrpSpPr>
            <a:grpSpLocks/>
          </p:cNvGrpSpPr>
          <p:nvPr/>
        </p:nvGrpSpPr>
        <p:grpSpPr bwMode="auto">
          <a:xfrm>
            <a:off x="2855913" y="4424363"/>
            <a:ext cx="242887" cy="304800"/>
            <a:chOff x="1462" y="2977"/>
            <a:chExt cx="153" cy="192"/>
          </a:xfrm>
        </p:grpSpPr>
        <p:sp>
          <p:nvSpPr>
            <p:cNvPr id="50229" name="Oval 56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0" name="Rectangle 57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50216" name="Group 58"/>
          <p:cNvGrpSpPr>
            <a:grpSpLocks/>
          </p:cNvGrpSpPr>
          <p:nvPr/>
        </p:nvGrpSpPr>
        <p:grpSpPr bwMode="auto">
          <a:xfrm>
            <a:off x="4219575" y="4405313"/>
            <a:ext cx="242888" cy="304800"/>
            <a:chOff x="1087" y="3529"/>
            <a:chExt cx="153" cy="192"/>
          </a:xfrm>
        </p:grpSpPr>
        <p:sp>
          <p:nvSpPr>
            <p:cNvPr id="50227" name="Oval 59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8" name="Rectangle 60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-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50217" name="Group 61"/>
          <p:cNvGrpSpPr>
            <a:grpSpLocks/>
          </p:cNvGrpSpPr>
          <p:nvPr/>
        </p:nvGrpSpPr>
        <p:grpSpPr bwMode="auto">
          <a:xfrm>
            <a:off x="3308350" y="4364038"/>
            <a:ext cx="242888" cy="304800"/>
            <a:chOff x="1462" y="2977"/>
            <a:chExt cx="153" cy="192"/>
          </a:xfrm>
        </p:grpSpPr>
        <p:sp>
          <p:nvSpPr>
            <p:cNvPr id="50225" name="Oval 62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6" name="Rectangle 63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grpSp>
        <p:nvGrpSpPr>
          <p:cNvPr id="50218" name="Group 64"/>
          <p:cNvGrpSpPr>
            <a:grpSpLocks/>
          </p:cNvGrpSpPr>
          <p:nvPr/>
        </p:nvGrpSpPr>
        <p:grpSpPr bwMode="auto">
          <a:xfrm>
            <a:off x="3865563" y="4397375"/>
            <a:ext cx="242887" cy="304800"/>
            <a:chOff x="1462" y="2977"/>
            <a:chExt cx="153" cy="192"/>
          </a:xfrm>
        </p:grpSpPr>
        <p:sp>
          <p:nvSpPr>
            <p:cNvPr id="50223" name="Oval 65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4" name="Rectangle 66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20000"/>
                </a:spcBef>
                <a:buClr>
                  <a:schemeClr val="tx2"/>
                </a:buClr>
              </a:pPr>
              <a:r>
                <a:rPr lang="en-US" altLang="zh-CN" sz="2000"/>
                <a:t>+</a:t>
              </a:r>
              <a:endParaRPr lang="en-US" altLang="zh-CN" sz="2000" b="1">
                <a:latin typeface="Times New Roman" pitchFamily="18" charset="0"/>
              </a:endParaRPr>
            </a:p>
          </p:txBody>
        </p:sp>
      </p:grpSp>
      <p:sp>
        <p:nvSpPr>
          <p:cNvPr id="50219" name="Rectangle 67"/>
          <p:cNvSpPr>
            <a:spLocks noChangeArrowheads="1"/>
          </p:cNvSpPr>
          <p:nvPr/>
        </p:nvSpPr>
        <p:spPr bwMode="auto">
          <a:xfrm>
            <a:off x="244475" y="6261100"/>
            <a:ext cx="50482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200" b="1">
                <a:solidFill>
                  <a:schemeClr val="tx2"/>
                </a:solidFill>
              </a:rPr>
              <a:t>Shadow Volume Count = +1+1+1-1 = 2</a:t>
            </a:r>
            <a:endParaRPr lang="en-US" altLang="zh-CN" sz="2200" b="1" i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0220" name="Oval 68"/>
          <p:cNvSpPr>
            <a:spLocks noChangeArrowheads="1"/>
          </p:cNvSpPr>
          <p:nvPr/>
        </p:nvSpPr>
        <p:spPr bwMode="auto">
          <a:xfrm>
            <a:off x="4630738" y="4465638"/>
            <a:ext cx="242887" cy="231775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221" name="Rectangle 69"/>
          <p:cNvSpPr>
            <a:spLocks noChangeArrowheads="1"/>
          </p:cNvSpPr>
          <p:nvPr/>
        </p:nvSpPr>
        <p:spPr bwMode="auto">
          <a:xfrm>
            <a:off x="5795963" y="2174875"/>
            <a:ext cx="153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投射阴影物体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50222" name="Rectangle 70"/>
          <p:cNvSpPr>
            <a:spLocks noChangeArrowheads="1"/>
          </p:cNvSpPr>
          <p:nvPr/>
        </p:nvSpPr>
        <p:spPr bwMode="auto">
          <a:xfrm>
            <a:off x="468313" y="5370513"/>
            <a:ext cx="109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视点位置 </a:t>
            </a:r>
            <a:endParaRPr lang="zh-CN" altLang="en-US" sz="2000" b="1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在阴影体</a:t>
            </a:r>
            <a:r>
              <a:rPr lang="zh-CN" altLang="en-US" sz="3200" b="0" smtClean="0">
                <a:solidFill>
                  <a:srgbClr val="FC8454"/>
                </a:solidFill>
                <a:latin typeface="Times New Roman" pitchFamily="18" charset="0"/>
                <a:ea typeface="宋体" charset="-122"/>
              </a:rPr>
              <a:t>前</a:t>
            </a:r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面的物体</a:t>
            </a:r>
            <a:r>
              <a:rPr lang="en-US" altLang="zh-CN" sz="3200" b="0" smtClean="0">
                <a:latin typeface="Times New Roman" pitchFamily="18" charset="0"/>
                <a:ea typeface="宋体" charset="-122"/>
              </a:rPr>
              <a:t>: </a:t>
            </a:r>
            <a:r>
              <a:rPr lang="zh-CN" altLang="en-US" sz="3200" b="0" smtClean="0">
                <a:latin typeface="Times New Roman" pitchFamily="18" charset="0"/>
                <a:ea typeface="宋体" charset="-122"/>
              </a:rPr>
              <a:t>受照射</a:t>
            </a:r>
          </a:p>
        </p:txBody>
      </p:sp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779463" y="4167188"/>
            <a:ext cx="544512" cy="288925"/>
            <a:chOff x="1268" y="2596"/>
            <a:chExt cx="271" cy="150"/>
          </a:xfrm>
        </p:grpSpPr>
        <p:sp>
          <p:nvSpPr>
            <p:cNvPr id="51256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7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8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204" name="Group 7"/>
          <p:cNvGrpSpPr>
            <a:grpSpLocks/>
          </p:cNvGrpSpPr>
          <p:nvPr/>
        </p:nvGrpSpPr>
        <p:grpSpPr bwMode="auto">
          <a:xfrm>
            <a:off x="3476625" y="1524000"/>
            <a:ext cx="830263" cy="828675"/>
            <a:chOff x="2321" y="1227"/>
            <a:chExt cx="413" cy="429"/>
          </a:xfrm>
        </p:grpSpPr>
        <p:sp>
          <p:nvSpPr>
            <p:cNvPr id="51243" name="Oval 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4" name="Line 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5" name="Line 1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6" name="Line 1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7" name="Line 1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8" name="Line 13"/>
            <p:cNvSpPr>
              <a:spLocks noChangeShapeType="1"/>
            </p:cNvSpPr>
            <p:nvPr/>
          </p:nvSpPr>
          <p:spPr bwMode="auto">
            <a:xfrm>
              <a:off x="2554" y="1543"/>
              <a:ext cx="60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9" name="Line 1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0" name="Line 1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1" name="Line 1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2" name="Line 1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3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3" name="Line 1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8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4" name="Line 1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5" name="Line 2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05" name="Rectangle 21"/>
          <p:cNvSpPr>
            <a:spLocks noChangeArrowheads="1"/>
          </p:cNvSpPr>
          <p:nvPr/>
        </p:nvSpPr>
        <p:spPr bwMode="auto">
          <a:xfrm>
            <a:off x="5757863" y="2206625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6" name="Rectangle 22"/>
          <p:cNvSpPr>
            <a:spLocks noChangeArrowheads="1"/>
          </p:cNvSpPr>
          <p:nvPr/>
        </p:nvSpPr>
        <p:spPr bwMode="auto">
          <a:xfrm>
            <a:off x="7935913" y="2293938"/>
            <a:ext cx="7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 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07" name="Rectangle 23"/>
          <p:cNvSpPr>
            <a:spLocks noChangeArrowheads="1"/>
          </p:cNvSpPr>
          <p:nvPr/>
        </p:nvSpPr>
        <p:spPr bwMode="auto">
          <a:xfrm>
            <a:off x="1358900" y="2089150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8" name="Rectangle 24"/>
          <p:cNvSpPr>
            <a:spLocks noChangeArrowheads="1"/>
          </p:cNvSpPr>
          <p:nvPr/>
        </p:nvSpPr>
        <p:spPr bwMode="auto">
          <a:xfrm>
            <a:off x="468313" y="2081213"/>
            <a:ext cx="581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光源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51209" name="Rectangle 25"/>
          <p:cNvSpPr>
            <a:spLocks noChangeArrowheads="1"/>
          </p:cNvSpPr>
          <p:nvPr/>
        </p:nvSpPr>
        <p:spPr bwMode="auto">
          <a:xfrm>
            <a:off x="1162050" y="5284788"/>
            <a:ext cx="1511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0" name="Rectangle 26"/>
          <p:cNvSpPr>
            <a:spLocks noChangeArrowheads="1"/>
          </p:cNvSpPr>
          <p:nvPr/>
        </p:nvSpPr>
        <p:spPr bwMode="auto">
          <a:xfrm>
            <a:off x="2070100" y="3121025"/>
            <a:ext cx="12096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1" name="Rectangle 27"/>
          <p:cNvSpPr>
            <a:spLocks noChangeArrowheads="1"/>
          </p:cNvSpPr>
          <p:nvPr/>
        </p:nvSpPr>
        <p:spPr bwMode="auto">
          <a:xfrm>
            <a:off x="2543175" y="3222625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12" name="Rectangle 28"/>
          <p:cNvSpPr>
            <a:spLocks noChangeArrowheads="1"/>
          </p:cNvSpPr>
          <p:nvPr/>
        </p:nvSpPr>
        <p:spPr bwMode="auto">
          <a:xfrm>
            <a:off x="5530850" y="3687763"/>
            <a:ext cx="106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3" name="Rectangle 29"/>
          <p:cNvSpPr>
            <a:spLocks noChangeArrowheads="1"/>
          </p:cNvSpPr>
          <p:nvPr/>
        </p:nvSpPr>
        <p:spPr bwMode="auto">
          <a:xfrm>
            <a:off x="6003925" y="3789363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0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14" name="Rectangle 30"/>
          <p:cNvSpPr>
            <a:spLocks noChangeArrowheads="1"/>
          </p:cNvSpPr>
          <p:nvPr/>
        </p:nvSpPr>
        <p:spPr bwMode="auto">
          <a:xfrm>
            <a:off x="3733800" y="3121025"/>
            <a:ext cx="739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5" name="Rectangle 31"/>
          <p:cNvSpPr>
            <a:spLocks noChangeArrowheads="1"/>
          </p:cNvSpPr>
          <p:nvPr/>
        </p:nvSpPr>
        <p:spPr bwMode="auto">
          <a:xfrm>
            <a:off x="4010025" y="32226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16" name="Rectangle 32"/>
          <p:cNvSpPr>
            <a:spLocks noChangeArrowheads="1"/>
          </p:cNvSpPr>
          <p:nvPr/>
        </p:nvSpPr>
        <p:spPr bwMode="auto">
          <a:xfrm>
            <a:off x="2673350" y="52847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7" name="Rectangle 33"/>
          <p:cNvSpPr>
            <a:spLocks noChangeArrowheads="1"/>
          </p:cNvSpPr>
          <p:nvPr/>
        </p:nvSpPr>
        <p:spPr bwMode="auto">
          <a:xfrm>
            <a:off x="2949575" y="53863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+1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18" name="Rectangle 34"/>
          <p:cNvSpPr>
            <a:spLocks noChangeArrowheads="1"/>
          </p:cNvSpPr>
          <p:nvPr/>
        </p:nvSpPr>
        <p:spPr bwMode="auto">
          <a:xfrm>
            <a:off x="3294063" y="49784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9" name="Rectangle 35"/>
          <p:cNvSpPr>
            <a:spLocks noChangeArrowheads="1"/>
          </p:cNvSpPr>
          <p:nvPr/>
        </p:nvSpPr>
        <p:spPr bwMode="auto">
          <a:xfrm>
            <a:off x="3571875" y="50815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20" name="Rectangle 36"/>
          <p:cNvSpPr>
            <a:spLocks noChangeArrowheads="1"/>
          </p:cNvSpPr>
          <p:nvPr/>
        </p:nvSpPr>
        <p:spPr bwMode="auto">
          <a:xfrm>
            <a:off x="4381500" y="4992688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21" name="Rectangle 37"/>
          <p:cNvSpPr>
            <a:spLocks noChangeArrowheads="1"/>
          </p:cNvSpPr>
          <p:nvPr/>
        </p:nvSpPr>
        <p:spPr bwMode="auto">
          <a:xfrm>
            <a:off x="4659313" y="5094288"/>
            <a:ext cx="288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+2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22" name="Rectangle 38"/>
          <p:cNvSpPr>
            <a:spLocks noChangeArrowheads="1"/>
          </p:cNvSpPr>
          <p:nvPr/>
        </p:nvSpPr>
        <p:spPr bwMode="auto">
          <a:xfrm>
            <a:off x="3883025" y="5429250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23" name="Rectangle 39"/>
          <p:cNvSpPr>
            <a:spLocks noChangeArrowheads="1"/>
          </p:cNvSpPr>
          <p:nvPr/>
        </p:nvSpPr>
        <p:spPr bwMode="auto">
          <a:xfrm>
            <a:off x="4160838" y="553085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+3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24" name="Line 40"/>
          <p:cNvSpPr>
            <a:spLocks noChangeShapeType="1"/>
          </p:cNvSpPr>
          <p:nvPr/>
        </p:nvSpPr>
        <p:spPr bwMode="auto">
          <a:xfrm>
            <a:off x="3609975" y="2698750"/>
            <a:ext cx="622300" cy="74613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25" name="Line 41"/>
          <p:cNvSpPr>
            <a:spLocks noChangeShapeType="1"/>
          </p:cNvSpPr>
          <p:nvPr/>
        </p:nvSpPr>
        <p:spPr bwMode="auto">
          <a:xfrm flipH="1">
            <a:off x="2593975" y="4133850"/>
            <a:ext cx="473075" cy="2078038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26" name="Line 42"/>
          <p:cNvSpPr>
            <a:spLocks noChangeShapeType="1"/>
          </p:cNvSpPr>
          <p:nvPr/>
        </p:nvSpPr>
        <p:spPr bwMode="auto">
          <a:xfrm flipH="1">
            <a:off x="3278188" y="2713038"/>
            <a:ext cx="358775" cy="3211512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27" name="Line 43"/>
          <p:cNvSpPr>
            <a:spLocks noChangeShapeType="1"/>
          </p:cNvSpPr>
          <p:nvPr/>
        </p:nvSpPr>
        <p:spPr bwMode="auto">
          <a:xfrm flipH="1">
            <a:off x="3960813" y="4241800"/>
            <a:ext cx="74612" cy="1708150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28" name="Line 44"/>
          <p:cNvSpPr>
            <a:spLocks noChangeShapeType="1"/>
          </p:cNvSpPr>
          <p:nvPr/>
        </p:nvSpPr>
        <p:spPr bwMode="auto">
          <a:xfrm>
            <a:off x="4160838" y="3884613"/>
            <a:ext cx="409575" cy="232727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29" name="Line 45"/>
          <p:cNvSpPr>
            <a:spLocks noChangeShapeType="1"/>
          </p:cNvSpPr>
          <p:nvPr/>
        </p:nvSpPr>
        <p:spPr bwMode="auto">
          <a:xfrm>
            <a:off x="4794250" y="4181475"/>
            <a:ext cx="560388" cy="14700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30" name="Line 46"/>
          <p:cNvSpPr>
            <a:spLocks noChangeShapeType="1"/>
          </p:cNvSpPr>
          <p:nvPr/>
        </p:nvSpPr>
        <p:spPr bwMode="auto">
          <a:xfrm>
            <a:off x="4233863" y="2809875"/>
            <a:ext cx="2276475" cy="3425825"/>
          </a:xfrm>
          <a:prstGeom prst="line">
            <a:avLst/>
          </a:prstGeom>
          <a:noFill/>
          <a:ln w="38100">
            <a:solidFill>
              <a:srgbClr val="99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31" name="Line 47"/>
          <p:cNvSpPr>
            <a:spLocks noChangeShapeType="1"/>
          </p:cNvSpPr>
          <p:nvPr/>
        </p:nvSpPr>
        <p:spPr bwMode="auto">
          <a:xfrm flipV="1">
            <a:off x="1335088" y="2081213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1232" name="Line 48"/>
          <p:cNvSpPr>
            <a:spLocks noChangeShapeType="1"/>
          </p:cNvSpPr>
          <p:nvPr/>
        </p:nvSpPr>
        <p:spPr bwMode="auto">
          <a:xfrm flipH="1">
            <a:off x="4521200" y="2452688"/>
            <a:ext cx="1062038" cy="185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33" name="Line 49"/>
          <p:cNvSpPr>
            <a:spLocks noChangeShapeType="1"/>
          </p:cNvSpPr>
          <p:nvPr/>
        </p:nvSpPr>
        <p:spPr bwMode="auto">
          <a:xfrm flipV="1">
            <a:off x="938213" y="4635500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234" name="Line 50"/>
          <p:cNvSpPr>
            <a:spLocks noChangeShapeType="1"/>
          </p:cNvSpPr>
          <p:nvPr/>
        </p:nvSpPr>
        <p:spPr bwMode="auto">
          <a:xfrm flipV="1">
            <a:off x="3008313" y="3860800"/>
            <a:ext cx="1163637" cy="219075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5" name="Line 51"/>
          <p:cNvSpPr>
            <a:spLocks noChangeShapeType="1"/>
          </p:cNvSpPr>
          <p:nvPr/>
        </p:nvSpPr>
        <p:spPr bwMode="auto">
          <a:xfrm flipV="1">
            <a:off x="3989388" y="4151313"/>
            <a:ext cx="862012" cy="101600"/>
          </a:xfrm>
          <a:prstGeom prst="line">
            <a:avLst/>
          </a:prstGeom>
          <a:noFill/>
          <a:ln w="119126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6" name="Rectangle 52"/>
          <p:cNvSpPr>
            <a:spLocks noChangeArrowheads="1"/>
          </p:cNvSpPr>
          <p:nvPr/>
        </p:nvSpPr>
        <p:spPr bwMode="auto">
          <a:xfrm>
            <a:off x="6630988" y="5051425"/>
            <a:ext cx="1441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000"/>
              <a:t>unshadowed</a:t>
            </a:r>
            <a:br>
              <a:rPr lang="en-US" altLang="zh-CN" sz="2000"/>
            </a:br>
            <a:r>
              <a:rPr lang="en-US" altLang="zh-CN" sz="2000"/>
              <a:t>object</a:t>
            </a:r>
            <a:endParaRPr lang="en-US" altLang="zh-CN" sz="2000" b="1">
              <a:latin typeface="Times New Roman" pitchFamily="18" charset="0"/>
            </a:endParaRPr>
          </a:p>
        </p:txBody>
      </p:sp>
      <p:sp>
        <p:nvSpPr>
          <p:cNvPr id="51237" name="Line 53"/>
          <p:cNvSpPr>
            <a:spLocks noChangeShapeType="1"/>
          </p:cNvSpPr>
          <p:nvPr/>
        </p:nvSpPr>
        <p:spPr bwMode="auto">
          <a:xfrm flipH="1" flipV="1">
            <a:off x="2847975" y="4600575"/>
            <a:ext cx="382905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2150" name="Line 54"/>
          <p:cNvSpPr>
            <a:spLocks noChangeShapeType="1"/>
          </p:cNvSpPr>
          <p:nvPr/>
        </p:nvSpPr>
        <p:spPr bwMode="auto">
          <a:xfrm>
            <a:off x="1487488" y="4418013"/>
            <a:ext cx="4370387" cy="190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51239" name="Rectangle 55"/>
          <p:cNvSpPr>
            <a:spLocks noChangeArrowheads="1"/>
          </p:cNvSpPr>
          <p:nvPr/>
        </p:nvSpPr>
        <p:spPr bwMode="auto">
          <a:xfrm>
            <a:off x="1006475" y="6261100"/>
            <a:ext cx="35226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en-US" altLang="zh-CN" sz="2200" b="1">
                <a:solidFill>
                  <a:schemeClr val="tx2"/>
                </a:solidFill>
              </a:rPr>
              <a:t>Shadow Volume Count = 0</a:t>
            </a:r>
            <a:endParaRPr lang="en-US" altLang="zh-CN" sz="2200" b="1" i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1240" name="Oval 56"/>
          <p:cNvSpPr>
            <a:spLocks noChangeArrowheads="1"/>
          </p:cNvSpPr>
          <p:nvPr/>
        </p:nvSpPr>
        <p:spPr bwMode="auto">
          <a:xfrm>
            <a:off x="2500313" y="4421188"/>
            <a:ext cx="242887" cy="231775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41" name="Rectangle 57"/>
          <p:cNvSpPr>
            <a:spLocks noChangeArrowheads="1"/>
          </p:cNvSpPr>
          <p:nvPr/>
        </p:nvSpPr>
        <p:spPr bwMode="auto">
          <a:xfrm>
            <a:off x="468313" y="5370513"/>
            <a:ext cx="109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视点位置 </a:t>
            </a:r>
            <a:endParaRPr lang="zh-CN" altLang="en-US" sz="2000" b="1">
              <a:latin typeface="Times New Roman" pitchFamily="18" charset="0"/>
            </a:endParaRPr>
          </a:p>
        </p:txBody>
      </p:sp>
      <p:sp>
        <p:nvSpPr>
          <p:cNvPr id="51242" name="Rectangle 58"/>
          <p:cNvSpPr>
            <a:spLocks noChangeArrowheads="1"/>
          </p:cNvSpPr>
          <p:nvPr/>
        </p:nvSpPr>
        <p:spPr bwMode="auto">
          <a:xfrm>
            <a:off x="5795963" y="2174875"/>
            <a:ext cx="153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/>
              <a:t>投射阴影物体</a:t>
            </a:r>
            <a:endParaRPr lang="zh-CN" altLang="en-US" sz="2000" b="1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ea typeface="宋体" charset="-122"/>
              </a:rPr>
              <a:t>主要参考文献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3D</a:t>
            </a:r>
            <a:r>
              <a:rPr lang="zh-CN" altLang="en-US" smtClean="0">
                <a:ea typeface="宋体" charset="-122"/>
              </a:rPr>
              <a:t>游戏编程大师技巧</a:t>
            </a:r>
          </a:p>
          <a:p>
            <a:pPr eaLnBrk="1" hangingPunct="1"/>
            <a:r>
              <a:rPr lang="en-US" altLang="zh-CN" b="1" smtClean="0">
                <a:ea typeface="宋体" charset="-122"/>
              </a:rPr>
              <a:t>Advanced Lighting and Shading</a:t>
            </a:r>
            <a:r>
              <a:rPr lang="zh-CN" altLang="en-US" b="1" smtClean="0">
                <a:ea typeface="宋体" charset="-122"/>
              </a:rPr>
              <a:t>课件，浙江大学，金小刚， </a:t>
            </a:r>
            <a:r>
              <a:rPr lang="en-US" altLang="zh-CN" b="1" i="1" smtClean="0">
                <a:ea typeface="宋体" charset="-122"/>
                <a:hlinkClick r:id="rId3"/>
              </a:rPr>
              <a:t>http://www.cad.zju.edu.cn/home/jin</a:t>
            </a:r>
            <a:endParaRPr lang="en-US" altLang="zh-CN" b="1" i="1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阴影的提示作用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488" y="2087563"/>
            <a:ext cx="6675437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000250"/>
            <a:ext cx="65532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100" y="2011363"/>
            <a:ext cx="67818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033588"/>
            <a:ext cx="6248400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2038" y="2182813"/>
            <a:ext cx="7018337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1863</Words>
  <Application>Microsoft Office PowerPoint</Application>
  <PresentationFormat>全屏显示(4:3)</PresentationFormat>
  <Paragraphs>296</Paragraphs>
  <Slides>49</Slides>
  <Notes>41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Office 主题​​</vt:lpstr>
      <vt:lpstr>公式</vt:lpstr>
      <vt:lpstr>游戏中的阴影</vt:lpstr>
      <vt:lpstr>阴影——一个永恒的话题</vt:lpstr>
      <vt:lpstr>PowerPoint 演示文稿</vt:lpstr>
      <vt:lpstr>游戏中阴影的特殊性</vt:lpstr>
      <vt:lpstr>阴影的提示作用</vt:lpstr>
      <vt:lpstr>PowerPoint 演示文稿</vt:lpstr>
      <vt:lpstr>PowerPoint 演示文稿</vt:lpstr>
      <vt:lpstr>PowerPoint 演示文稿</vt:lpstr>
      <vt:lpstr>PowerPoint 演示文稿</vt:lpstr>
      <vt:lpstr>FC时代的游戏中已经运用了阴影</vt:lpstr>
      <vt:lpstr>本章结构</vt:lpstr>
      <vt:lpstr>简化的阴影物理学</vt:lpstr>
      <vt:lpstr>Soft shadow vs. Hard Shadow</vt:lpstr>
      <vt:lpstr>PowerPoint 演示文稿</vt:lpstr>
      <vt:lpstr>阴影的二级效应second-order effect</vt:lpstr>
      <vt:lpstr>光线跟踪和强度计算</vt:lpstr>
      <vt:lpstr>光线跟踪和强度计算</vt:lpstr>
      <vt:lpstr>PowerPoint 演示文稿</vt:lpstr>
      <vt:lpstr>光源尺寸越大，阴影越弱</vt:lpstr>
      <vt:lpstr>如何计算阴影</vt:lpstr>
      <vt:lpstr>PowerPoint 演示文稿</vt:lpstr>
      <vt:lpstr>使用透视图像和广告牌来模拟阴影</vt:lpstr>
      <vt:lpstr>使用透视图像和广告牌来模拟阴影</vt:lpstr>
      <vt:lpstr>使用透视图像和广告牌来模拟阴影</vt:lpstr>
      <vt:lpstr>PowerPoint 演示文稿</vt:lpstr>
      <vt:lpstr>使用透视图像和广告牌来模拟阴影</vt:lpstr>
      <vt:lpstr>将阴影纹理映射到多边形网格简化旋转</vt:lpstr>
      <vt:lpstr>使用透视图像和广告牌来模拟阴影</vt:lpstr>
      <vt:lpstr>使用透视图像和广告牌来模拟阴影</vt:lpstr>
      <vt:lpstr>PowerPoint 演示文稿</vt:lpstr>
      <vt:lpstr>使用透视图像和广告牌来模拟阴影</vt:lpstr>
      <vt:lpstr>使用透视图像和广告牌来模拟阴影</vt:lpstr>
      <vt:lpstr>使用透视图像和广告牌来模拟阴影</vt:lpstr>
      <vt:lpstr>使用透视图像和广告牌来模拟阴影</vt:lpstr>
      <vt:lpstr>平面网格阴影映射</vt:lpstr>
      <vt:lpstr>平面网格阴影映射</vt:lpstr>
      <vt:lpstr>软阴影</vt:lpstr>
      <vt:lpstr>投影阴影的缺点</vt:lpstr>
      <vt:lpstr>阴影体(shadow volume)</vt:lpstr>
      <vt:lpstr>PowerPoint 演示文稿</vt:lpstr>
      <vt:lpstr>阴影体的二维剖面图</vt:lpstr>
      <vt:lpstr>阴影体的三维可视化</vt:lpstr>
      <vt:lpstr>阴影计数器</vt:lpstr>
      <vt:lpstr>PowerPoint 演示文稿</vt:lpstr>
      <vt:lpstr>为什么Stencil buffer 进/出计数是可行的？</vt:lpstr>
      <vt:lpstr>在阴影体后面的物体: 受照射</vt:lpstr>
      <vt:lpstr>嵌套在阴影体内的: Shadowed</vt:lpstr>
      <vt:lpstr>在阴影体前面的物体: 受照射</vt:lpstr>
      <vt:lpstr>主要参考文献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</dc:creator>
  <cp:lastModifiedBy>Han</cp:lastModifiedBy>
  <cp:revision>193</cp:revision>
  <cp:lastPrinted>1601-01-01T00:00:00Z</cp:lastPrinted>
  <dcterms:created xsi:type="dcterms:W3CDTF">1601-01-01T00:00:00Z</dcterms:created>
  <dcterms:modified xsi:type="dcterms:W3CDTF">2014-05-05T08:47:00Z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